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Gliker SemiBold" panose="020B0604020202020204" charset="0"/>
      <p:regular r:id="rId22"/>
    </p:embeddedFont>
    <p:embeddedFont>
      <p:font typeface="Gochi Hand" panose="020B0604020202020204" charset="0"/>
      <p:regular r:id="rId23"/>
    </p:embeddedFont>
    <p:embeddedFont>
      <p:font typeface="Montserrat" panose="00000500000000000000" pitchFamily="2" charset="0"/>
      <p:regular r:id="rId24"/>
      <p:bold r:id="rId25"/>
      <p:italic r:id="rId26"/>
      <p:boldItalic r:id="rId27"/>
    </p:embeddedFont>
    <p:embeddedFont>
      <p:font typeface="Montserrat Semi-Bold" panose="020B0604020202020204" charset="0"/>
      <p:regular r:id="rId28"/>
    </p:embeddedFont>
    <p:embeddedFont>
      <p:font typeface="SF Pro Text"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Duy - slide 1, 2, 3, 4, 5</a:t>
            </a:r>
          </a:p>
          <a:p>
            <a:r>
              <a:rPr lang="en-US"/>
              <a:t>Khanh - slide 6, 7</a:t>
            </a:r>
          </a:p>
          <a:p>
            <a:r>
              <a:rPr lang="en-US"/>
              <a:t>An - Phan con lai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Giai thich ve duty cycle - on time &amp; off time.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4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2.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7.xml"/><Relationship Id="rId7" Type="http://schemas.openxmlformats.org/officeDocument/2006/relationships/image" Target="../media/image5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7.jpe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svg"/><Relationship Id="rId7" Type="http://schemas.openxmlformats.org/officeDocument/2006/relationships/image" Target="../media/image59.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sv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sv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4.svg"/><Relationship Id="rId7"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2.svg"/><Relationship Id="rId10" Type="http://schemas.openxmlformats.org/officeDocument/2006/relationships/image" Target="../media/image37.svg"/><Relationship Id="rId4" Type="http://schemas.openxmlformats.org/officeDocument/2006/relationships/image" Target="../media/image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4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2.svg"/></Relationships>
</file>

<file path=ppt/slides/_rels/slide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1485468" y="2177042"/>
            <a:ext cx="3198231" cy="5932917"/>
            <a:chOff x="0" y="0"/>
            <a:chExt cx="1003455" cy="1861471"/>
          </a:xfrm>
        </p:grpSpPr>
        <p:sp>
          <p:nvSpPr>
            <p:cNvPr id="3" name="Freeform 3"/>
            <p:cNvSpPr/>
            <p:nvPr/>
          </p:nvSpPr>
          <p:spPr>
            <a:xfrm>
              <a:off x="0" y="0"/>
              <a:ext cx="1003455" cy="1861471"/>
            </a:xfrm>
            <a:custGeom>
              <a:avLst/>
              <a:gdLst/>
              <a:ahLst/>
              <a:cxnLst/>
              <a:rect l="l" t="t" r="r" b="b"/>
              <a:pathLst>
                <a:path w="1003455" h="1861471">
                  <a:moveTo>
                    <a:pt x="0" y="0"/>
                  </a:moveTo>
                  <a:lnTo>
                    <a:pt x="1003455" y="0"/>
                  </a:lnTo>
                  <a:lnTo>
                    <a:pt x="1003455" y="1861471"/>
                  </a:lnTo>
                  <a:lnTo>
                    <a:pt x="0" y="1861471"/>
                  </a:lnTo>
                  <a:close/>
                </a:path>
              </a:pathLst>
            </a:custGeom>
            <a:solidFill>
              <a:srgbClr val="FFFFFF"/>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694538" y="1086805"/>
            <a:ext cx="5932917" cy="811339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913025" y="1837536"/>
            <a:ext cx="2461951" cy="801253"/>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055914" y="2238163"/>
            <a:ext cx="3889122" cy="10913353"/>
          </a:xfrm>
          <a:prstGeom prst="rect">
            <a:avLst/>
          </a:prstGeom>
        </p:spPr>
      </p:pic>
      <p:sp>
        <p:nvSpPr>
          <p:cNvPr id="7" name="TextBox 7"/>
          <p:cNvSpPr txBox="1"/>
          <p:nvPr/>
        </p:nvSpPr>
        <p:spPr>
          <a:xfrm>
            <a:off x="3952380" y="2604134"/>
            <a:ext cx="10383239" cy="5259707"/>
          </a:xfrm>
          <a:prstGeom prst="rect">
            <a:avLst/>
          </a:prstGeom>
        </p:spPr>
        <p:txBody>
          <a:bodyPr lIns="0" tIns="0" rIns="0" bIns="0" rtlCol="0" anchor="t">
            <a:spAutoFit/>
          </a:bodyPr>
          <a:lstStyle/>
          <a:p>
            <a:pPr algn="ctr">
              <a:lnSpc>
                <a:spcPts val="10200"/>
              </a:lnSpc>
            </a:pPr>
            <a:r>
              <a:rPr lang="en-US" sz="10200">
                <a:solidFill>
                  <a:srgbClr val="2E2E2E"/>
                </a:solidFill>
                <a:latin typeface="Gliker SemiBold"/>
              </a:rPr>
              <a:t>APPLICATION OF</a:t>
            </a:r>
          </a:p>
          <a:p>
            <a:pPr algn="ctr">
              <a:lnSpc>
                <a:spcPts val="10200"/>
              </a:lnSpc>
            </a:pPr>
            <a:r>
              <a:rPr lang="en-US" sz="10200">
                <a:solidFill>
                  <a:srgbClr val="2E2E2E"/>
                </a:solidFill>
                <a:latin typeface="Gliker SemiBold"/>
              </a:rPr>
              <a:t>PULSE WIDTH MODULATION</a:t>
            </a:r>
          </a:p>
        </p:txBody>
      </p:sp>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722027" y="6702879"/>
            <a:ext cx="2555421" cy="2555421"/>
          </a:xfrm>
          <a:prstGeom prst="rect">
            <a:avLst/>
          </a:prstGeom>
        </p:spPr>
      </p:pic>
      <p:sp>
        <p:nvSpPr>
          <p:cNvPr id="9" name="TextBox 9"/>
          <p:cNvSpPr txBox="1"/>
          <p:nvPr/>
        </p:nvSpPr>
        <p:spPr>
          <a:xfrm>
            <a:off x="13722027" y="7301456"/>
            <a:ext cx="2555421" cy="1320166"/>
          </a:xfrm>
          <a:prstGeom prst="rect">
            <a:avLst/>
          </a:prstGeom>
        </p:spPr>
        <p:txBody>
          <a:bodyPr lIns="0" tIns="0" rIns="0" bIns="0" rtlCol="0" anchor="t">
            <a:spAutoFit/>
          </a:bodyPr>
          <a:lstStyle/>
          <a:p>
            <a:pPr algn="ctr">
              <a:lnSpc>
                <a:spcPts val="5719"/>
              </a:lnSpc>
            </a:pPr>
            <a:r>
              <a:rPr lang="en-US" sz="4399" dirty="0">
                <a:solidFill>
                  <a:srgbClr val="FFFFFF"/>
                </a:solidFill>
                <a:latin typeface="Montserrat"/>
              </a:rPr>
              <a:t>GROUP</a:t>
            </a:r>
          </a:p>
          <a:p>
            <a:pPr marL="0" lvl="0" indent="0" algn="ctr">
              <a:lnSpc>
                <a:spcPts val="4809"/>
              </a:lnSpc>
            </a:pPr>
            <a:r>
              <a:rPr lang="en-US" sz="3699" dirty="0">
                <a:solidFill>
                  <a:srgbClr val="FFFFFF"/>
                </a:solidFill>
                <a:latin typeface="Montserrat"/>
              </a:rPr>
              <a:t>6</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1736374" y="1912402"/>
            <a:ext cx="3051191" cy="6462197"/>
            <a:chOff x="0" y="0"/>
            <a:chExt cx="878912" cy="1861471"/>
          </a:xfrm>
        </p:grpSpPr>
        <p:sp>
          <p:nvSpPr>
            <p:cNvPr id="3" name="Freeform 3"/>
            <p:cNvSpPr/>
            <p:nvPr/>
          </p:nvSpPr>
          <p:spPr>
            <a:xfrm>
              <a:off x="0" y="0"/>
              <a:ext cx="878912" cy="1861471"/>
            </a:xfrm>
            <a:custGeom>
              <a:avLst/>
              <a:gdLst/>
              <a:ahLst/>
              <a:cxnLst/>
              <a:rect l="l" t="t" r="r" b="b"/>
              <a:pathLst>
                <a:path w="878912" h="1861471">
                  <a:moveTo>
                    <a:pt x="0" y="0"/>
                  </a:moveTo>
                  <a:lnTo>
                    <a:pt x="878912" y="0"/>
                  </a:lnTo>
                  <a:lnTo>
                    <a:pt x="878912" y="1861471"/>
                  </a:lnTo>
                  <a:lnTo>
                    <a:pt x="0" y="1861471"/>
                  </a:ln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687932" y="724904"/>
            <a:ext cx="6462197" cy="883719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913025" y="1511775"/>
            <a:ext cx="2461951" cy="80125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0627" y="3389277"/>
            <a:ext cx="5759615" cy="1151923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1843332" y="4068252"/>
            <a:ext cx="5888466" cy="5438802"/>
          </a:xfrm>
          <a:prstGeom prst="rect">
            <a:avLst/>
          </a:prstGeom>
        </p:spPr>
      </p:pic>
      <p:sp>
        <p:nvSpPr>
          <p:cNvPr id="8" name="TextBox 8"/>
          <p:cNvSpPr txBox="1"/>
          <p:nvPr/>
        </p:nvSpPr>
        <p:spPr>
          <a:xfrm>
            <a:off x="4208937" y="4220652"/>
            <a:ext cx="9870126" cy="1106184"/>
          </a:xfrm>
          <a:prstGeom prst="rect">
            <a:avLst/>
          </a:prstGeom>
        </p:spPr>
        <p:txBody>
          <a:bodyPr lIns="0" tIns="0" rIns="0" bIns="0" rtlCol="0" anchor="t">
            <a:spAutoFit/>
          </a:bodyPr>
          <a:lstStyle/>
          <a:p>
            <a:pPr algn="ctr">
              <a:lnSpc>
                <a:spcPts val="8300"/>
              </a:lnSpc>
            </a:pPr>
            <a:r>
              <a:rPr lang="en-US" sz="8300">
                <a:solidFill>
                  <a:srgbClr val="2E2E2E"/>
                </a:solidFill>
                <a:latin typeface="Gliker SemiBold"/>
              </a:rPr>
              <a:t>IMPLEMENTATION</a:t>
            </a:r>
          </a:p>
        </p:txBody>
      </p:sp>
      <p:sp>
        <p:nvSpPr>
          <p:cNvPr id="9" name="TextBox 9"/>
          <p:cNvSpPr txBox="1"/>
          <p:nvPr/>
        </p:nvSpPr>
        <p:spPr>
          <a:xfrm>
            <a:off x="5721875" y="6557782"/>
            <a:ext cx="6844250" cy="440690"/>
          </a:xfrm>
          <a:prstGeom prst="rect">
            <a:avLst/>
          </a:prstGeom>
        </p:spPr>
        <p:txBody>
          <a:bodyPr lIns="0" tIns="0" rIns="0" bIns="0" rtlCol="0" anchor="t">
            <a:spAutoFit/>
          </a:bodyPr>
          <a:lstStyle/>
          <a:p>
            <a:pPr marL="0" lvl="0" indent="0" algn="ctr">
              <a:lnSpc>
                <a:spcPts val="3639"/>
              </a:lnSpc>
            </a:pPr>
            <a:r>
              <a:rPr lang="en-US" sz="2799">
                <a:solidFill>
                  <a:srgbClr val="2E2E2E"/>
                </a:solidFill>
                <a:latin typeface="Montserrat Semi-Bold"/>
              </a:rPr>
              <a:t>Group 6</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2737"/>
          <a:stretch>
            <a:fillRect/>
          </a:stretch>
        </p:blipFill>
        <p:spPr>
          <a:xfrm rot="-5400000">
            <a:off x="3173583" y="-1357039"/>
            <a:ext cx="1901408" cy="6978022"/>
          </a:xfrm>
          <a:prstGeom prst="rect">
            <a:avLst/>
          </a:prstGeom>
        </p:spPr>
      </p:pic>
      <p:pic>
        <p:nvPicPr>
          <p:cNvPr id="3" name="Picture 3"/>
          <p:cNvPicPr>
            <a:picLocks noChangeAspect="1"/>
          </p:cNvPicPr>
          <p:nvPr/>
        </p:nvPicPr>
        <p:blipFill>
          <a:blip r:embed="rId4"/>
          <a:srcRect/>
          <a:stretch>
            <a:fillRect/>
          </a:stretch>
        </p:blipFill>
        <p:spPr>
          <a:xfrm>
            <a:off x="1557356" y="3530020"/>
            <a:ext cx="15173287" cy="5911670"/>
          </a:xfrm>
          <a:prstGeom prst="rect">
            <a:avLst/>
          </a:prstGeom>
        </p:spPr>
      </p:pic>
      <p:sp>
        <p:nvSpPr>
          <p:cNvPr id="4" name="TextBox 4"/>
          <p:cNvSpPr txBox="1"/>
          <p:nvPr/>
        </p:nvSpPr>
        <p:spPr>
          <a:xfrm>
            <a:off x="1194686" y="1290597"/>
            <a:ext cx="5859202" cy="1816100"/>
          </a:xfrm>
          <a:prstGeom prst="rect">
            <a:avLst/>
          </a:prstGeom>
        </p:spPr>
        <p:txBody>
          <a:bodyPr lIns="0" tIns="0" rIns="0" bIns="0" rtlCol="0" anchor="t">
            <a:spAutoFit/>
          </a:bodyPr>
          <a:lstStyle/>
          <a:p>
            <a:pPr>
              <a:lnSpc>
                <a:spcPts val="6999"/>
              </a:lnSpc>
            </a:pPr>
            <a:r>
              <a:rPr lang="en-US" sz="6999">
                <a:solidFill>
                  <a:srgbClr val="5773B8"/>
                </a:solidFill>
                <a:latin typeface="Gliker SemiBold"/>
              </a:rPr>
              <a:t>SOURCE CODE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2737"/>
          <a:stretch>
            <a:fillRect/>
          </a:stretch>
        </p:blipFill>
        <p:spPr>
          <a:xfrm rot="-5400000">
            <a:off x="3173583" y="-1357039"/>
            <a:ext cx="1901408" cy="6978022"/>
          </a:xfrm>
          <a:prstGeom prst="rect">
            <a:avLst/>
          </a:prstGeom>
        </p:spPr>
      </p:pic>
      <p:pic>
        <p:nvPicPr>
          <p:cNvPr id="3" name="Picture 3"/>
          <p:cNvPicPr>
            <a:picLocks noChangeAspect="1"/>
          </p:cNvPicPr>
          <p:nvPr/>
        </p:nvPicPr>
        <p:blipFill>
          <a:blip r:embed="rId4"/>
          <a:srcRect/>
          <a:stretch>
            <a:fillRect/>
          </a:stretch>
        </p:blipFill>
        <p:spPr>
          <a:xfrm>
            <a:off x="9540916" y="3566176"/>
            <a:ext cx="7718384" cy="5780337"/>
          </a:xfrm>
          <a:prstGeom prst="rect">
            <a:avLst/>
          </a:prstGeom>
        </p:spPr>
      </p:pic>
      <p:pic>
        <p:nvPicPr>
          <p:cNvPr id="4" name="Picture 4"/>
          <p:cNvPicPr>
            <a:picLocks noChangeAspect="1"/>
          </p:cNvPicPr>
          <p:nvPr/>
        </p:nvPicPr>
        <p:blipFill>
          <a:blip r:embed="rId5"/>
          <a:srcRect/>
          <a:stretch>
            <a:fillRect/>
          </a:stretch>
        </p:blipFill>
        <p:spPr>
          <a:xfrm>
            <a:off x="635276" y="3654389"/>
            <a:ext cx="8508221" cy="5603911"/>
          </a:xfrm>
          <a:prstGeom prst="rect">
            <a:avLst/>
          </a:prstGeom>
        </p:spPr>
      </p:pic>
      <p:sp>
        <p:nvSpPr>
          <p:cNvPr id="5" name="TextBox 5"/>
          <p:cNvSpPr txBox="1"/>
          <p:nvPr/>
        </p:nvSpPr>
        <p:spPr>
          <a:xfrm>
            <a:off x="1194686" y="1290597"/>
            <a:ext cx="5859202" cy="1816100"/>
          </a:xfrm>
          <a:prstGeom prst="rect">
            <a:avLst/>
          </a:prstGeom>
        </p:spPr>
        <p:txBody>
          <a:bodyPr lIns="0" tIns="0" rIns="0" bIns="0" rtlCol="0" anchor="t">
            <a:spAutoFit/>
          </a:bodyPr>
          <a:lstStyle/>
          <a:p>
            <a:pPr>
              <a:lnSpc>
                <a:spcPts val="6999"/>
              </a:lnSpc>
            </a:pPr>
            <a:r>
              <a:rPr lang="en-US" sz="6999">
                <a:solidFill>
                  <a:srgbClr val="5773B8"/>
                </a:solidFill>
                <a:latin typeface="Gliker SemiBold"/>
              </a:rPr>
              <a:t>SOURCE CODE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2737"/>
          <a:stretch>
            <a:fillRect/>
          </a:stretch>
        </p:blipFill>
        <p:spPr>
          <a:xfrm rot="-5400000">
            <a:off x="3710848" y="-1509607"/>
            <a:ext cx="1901408" cy="6978022"/>
          </a:xfrm>
          <a:prstGeom prst="rect">
            <a:avLst/>
          </a:prstGeom>
        </p:spPr>
      </p:pic>
      <p:sp>
        <p:nvSpPr>
          <p:cNvPr id="3" name="TextBox 3"/>
          <p:cNvSpPr txBox="1"/>
          <p:nvPr/>
        </p:nvSpPr>
        <p:spPr>
          <a:xfrm>
            <a:off x="1558130" y="1580942"/>
            <a:ext cx="6206844" cy="930275"/>
          </a:xfrm>
          <a:prstGeom prst="rect">
            <a:avLst/>
          </a:prstGeom>
        </p:spPr>
        <p:txBody>
          <a:bodyPr lIns="0" tIns="0" rIns="0" bIns="0" rtlCol="0" anchor="t">
            <a:spAutoFit/>
          </a:bodyPr>
          <a:lstStyle/>
          <a:p>
            <a:pPr algn="ctr">
              <a:lnSpc>
                <a:spcPts val="6999"/>
              </a:lnSpc>
            </a:pPr>
            <a:r>
              <a:rPr lang="en-US" sz="6999">
                <a:solidFill>
                  <a:srgbClr val="FA8068"/>
                </a:solidFill>
                <a:latin typeface="Gliker SemiBold"/>
              </a:rPr>
              <a:t>RESULTS</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036" y="1105994"/>
            <a:ext cx="1891010" cy="1746820"/>
          </a:xfrm>
          <a:prstGeom prst="rect">
            <a:avLst/>
          </a:prstGeom>
        </p:spPr>
      </p:pic>
      <p:pic>
        <p:nvPicPr>
          <p:cNvPr id="5" name="Picture 5"/>
          <p:cNvPicPr>
            <a:picLocks noChangeAspect="1"/>
          </p:cNvPicPr>
          <p:nvPr/>
        </p:nvPicPr>
        <p:blipFill>
          <a:blip r:embed="rId6"/>
          <a:srcRect/>
          <a:stretch>
            <a:fillRect/>
          </a:stretch>
        </p:blipFill>
        <p:spPr>
          <a:xfrm>
            <a:off x="227036" y="3852569"/>
            <a:ext cx="17910317" cy="1780101"/>
          </a:xfrm>
          <a:prstGeom prst="rect">
            <a:avLst/>
          </a:prstGeom>
        </p:spPr>
      </p:pic>
      <p:grpSp>
        <p:nvGrpSpPr>
          <p:cNvPr id="6" name="Group 6"/>
          <p:cNvGrpSpPr/>
          <p:nvPr/>
        </p:nvGrpSpPr>
        <p:grpSpPr>
          <a:xfrm>
            <a:off x="9329009" y="6945358"/>
            <a:ext cx="5982320" cy="2312942"/>
            <a:chOff x="0" y="0"/>
            <a:chExt cx="7976427" cy="3083922"/>
          </a:xfrm>
        </p:grpSpPr>
        <p:pic>
          <p:nvPicPr>
            <p:cNvPr id="7" name="Picture 7"/>
            <p:cNvPicPr>
              <a:picLocks noChangeAspect="1"/>
            </p:cNvPicPr>
            <p:nvPr/>
          </p:nvPicPr>
          <p:blipFill>
            <a:blip r:embed="rId7"/>
            <a:srcRect t="42827"/>
            <a:stretch>
              <a:fillRect/>
            </a:stretch>
          </p:blipFill>
          <p:spPr>
            <a:xfrm>
              <a:off x="0" y="0"/>
              <a:ext cx="7976427" cy="3083922"/>
            </a:xfrm>
            <a:prstGeom prst="rect">
              <a:avLst/>
            </a:prstGeom>
          </p:spPr>
        </p:pic>
        <p:sp>
          <p:nvSpPr>
            <p:cNvPr id="8" name="TextBox 8"/>
            <p:cNvSpPr txBox="1"/>
            <p:nvPr/>
          </p:nvSpPr>
          <p:spPr>
            <a:xfrm>
              <a:off x="842129" y="633911"/>
              <a:ext cx="6292169" cy="1797050"/>
            </a:xfrm>
            <a:prstGeom prst="rect">
              <a:avLst/>
            </a:prstGeom>
          </p:spPr>
          <p:txBody>
            <a:bodyPr lIns="0" tIns="0" rIns="0" bIns="0" rtlCol="0" anchor="t">
              <a:spAutoFit/>
            </a:bodyPr>
            <a:lstStyle/>
            <a:p>
              <a:pPr algn="ctr">
                <a:lnSpc>
                  <a:spcPts val="5279"/>
                </a:lnSpc>
              </a:pPr>
              <a:r>
                <a:rPr lang="en-US" sz="4399">
                  <a:solidFill>
                    <a:srgbClr val="2E2E2E"/>
                  </a:solidFill>
                  <a:latin typeface="Gochi Hand"/>
                </a:rPr>
                <a:t>Time resolution: 1ps</a:t>
              </a:r>
            </a:p>
            <a:p>
              <a:pPr marL="0" lvl="0" indent="0" algn="ctr">
                <a:lnSpc>
                  <a:spcPts val="5279"/>
                </a:lnSpc>
              </a:pPr>
              <a:r>
                <a:rPr lang="en-US" sz="4399">
                  <a:solidFill>
                    <a:srgbClr val="2E2E2E"/>
                  </a:solidFill>
                  <a:latin typeface="Gochi Hand"/>
                </a:rPr>
                <a:t>Runtime: 1400ns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2737"/>
          <a:stretch>
            <a:fillRect/>
          </a:stretch>
        </p:blipFill>
        <p:spPr>
          <a:xfrm rot="-5400000">
            <a:off x="3710848" y="-2141683"/>
            <a:ext cx="1901408" cy="6978022"/>
          </a:xfrm>
          <a:prstGeom prst="rect">
            <a:avLst/>
          </a:prstGeom>
        </p:spPr>
      </p:pic>
      <p:sp>
        <p:nvSpPr>
          <p:cNvPr id="3" name="TextBox 3"/>
          <p:cNvSpPr txBox="1"/>
          <p:nvPr/>
        </p:nvSpPr>
        <p:spPr>
          <a:xfrm>
            <a:off x="1558130" y="948865"/>
            <a:ext cx="6206844" cy="930275"/>
          </a:xfrm>
          <a:prstGeom prst="rect">
            <a:avLst/>
          </a:prstGeom>
        </p:spPr>
        <p:txBody>
          <a:bodyPr lIns="0" tIns="0" rIns="0" bIns="0" rtlCol="0" anchor="t">
            <a:spAutoFit/>
          </a:bodyPr>
          <a:lstStyle/>
          <a:p>
            <a:pPr algn="ctr">
              <a:lnSpc>
                <a:spcPts val="6999"/>
              </a:lnSpc>
            </a:pPr>
            <a:r>
              <a:rPr lang="en-US" sz="6999">
                <a:solidFill>
                  <a:srgbClr val="FA8068"/>
                </a:solidFill>
                <a:latin typeface="Gliker SemiBold"/>
              </a:rPr>
              <a:t>RESULTS</a:t>
            </a:r>
          </a:p>
        </p:txBody>
      </p:sp>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036" y="473917"/>
            <a:ext cx="1891010" cy="1746820"/>
          </a:xfrm>
          <a:prstGeom prst="rect">
            <a:avLst/>
          </a:prstGeom>
        </p:spPr>
      </p:pic>
      <p:grpSp>
        <p:nvGrpSpPr>
          <p:cNvPr id="5" name="Group 5"/>
          <p:cNvGrpSpPr/>
          <p:nvPr/>
        </p:nvGrpSpPr>
        <p:grpSpPr>
          <a:xfrm>
            <a:off x="11325961" y="8640808"/>
            <a:ext cx="6962039" cy="1646192"/>
            <a:chOff x="0" y="0"/>
            <a:chExt cx="9282718" cy="2194922"/>
          </a:xfrm>
        </p:grpSpPr>
        <p:pic>
          <p:nvPicPr>
            <p:cNvPr id="6" name="Picture 6"/>
            <p:cNvPicPr>
              <a:picLocks noChangeAspect="1"/>
            </p:cNvPicPr>
            <p:nvPr/>
          </p:nvPicPr>
          <p:blipFill>
            <a:blip r:embed="rId8"/>
            <a:srcRect t="53931" b="11103"/>
            <a:stretch>
              <a:fillRect/>
            </a:stretch>
          </p:blipFill>
          <p:spPr>
            <a:xfrm>
              <a:off x="0" y="0"/>
              <a:ext cx="9282718" cy="2194922"/>
            </a:xfrm>
            <a:prstGeom prst="rect">
              <a:avLst/>
            </a:prstGeom>
          </p:spPr>
        </p:pic>
        <p:sp>
          <p:nvSpPr>
            <p:cNvPr id="7" name="TextBox 7"/>
            <p:cNvSpPr txBox="1"/>
            <p:nvPr/>
          </p:nvSpPr>
          <p:spPr>
            <a:xfrm>
              <a:off x="980043" y="633911"/>
              <a:ext cx="7322632" cy="908050"/>
            </a:xfrm>
            <a:prstGeom prst="rect">
              <a:avLst/>
            </a:prstGeom>
          </p:spPr>
          <p:txBody>
            <a:bodyPr lIns="0" tIns="0" rIns="0" bIns="0" rtlCol="0" anchor="t">
              <a:spAutoFit/>
            </a:bodyPr>
            <a:lstStyle/>
            <a:p>
              <a:pPr marL="0" lvl="0" indent="0" algn="ctr">
                <a:lnSpc>
                  <a:spcPts val="5279"/>
                </a:lnSpc>
              </a:pPr>
              <a:r>
                <a:rPr lang="en-US" sz="4399">
                  <a:solidFill>
                    <a:srgbClr val="2E2E2E"/>
                  </a:solidFill>
                  <a:latin typeface="Gochi Hand"/>
                </a:rPr>
                <a:t>Implement on Arty-Z7</a:t>
              </a:r>
            </a:p>
          </p:txBody>
        </p:sp>
      </p:gr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rot="-5400000">
            <a:off x="5237812" y="-856313"/>
            <a:ext cx="6949396" cy="1270062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984" r="1337" b="46491"/>
          <a:stretch>
            <a:fillRect/>
          </a:stretch>
        </p:blipFill>
        <p:spPr>
          <a:xfrm>
            <a:off x="5322094" y="1872397"/>
            <a:ext cx="7643813" cy="6542206"/>
          </a:xfrm>
          <a:prstGeom prst="rect">
            <a:avLst/>
          </a:prstGeom>
        </p:spPr>
      </p:pic>
      <p:sp>
        <p:nvSpPr>
          <p:cNvPr id="3" name="TextBox 3"/>
          <p:cNvSpPr txBox="1"/>
          <p:nvPr/>
        </p:nvSpPr>
        <p:spPr>
          <a:xfrm>
            <a:off x="5626059" y="3865650"/>
            <a:ext cx="7035882" cy="3133725"/>
          </a:xfrm>
          <a:prstGeom prst="rect">
            <a:avLst/>
          </a:prstGeom>
        </p:spPr>
        <p:txBody>
          <a:bodyPr lIns="0" tIns="0" rIns="0" bIns="0" rtlCol="0" anchor="t">
            <a:spAutoFit/>
          </a:bodyPr>
          <a:lstStyle/>
          <a:p>
            <a:pPr algn="ctr">
              <a:lnSpc>
                <a:spcPts val="12000"/>
              </a:lnSpc>
            </a:pPr>
            <a:r>
              <a:rPr lang="en-US" sz="12000">
                <a:solidFill>
                  <a:srgbClr val="2E2E2E"/>
                </a:solidFill>
                <a:latin typeface="Gliker SemiBold"/>
              </a:rPr>
              <a:t>THANK</a:t>
            </a:r>
          </a:p>
          <a:p>
            <a:pPr algn="ctr">
              <a:lnSpc>
                <a:spcPts val="12000"/>
              </a:lnSpc>
            </a:pPr>
            <a:r>
              <a:rPr lang="en-US" sz="12000">
                <a:solidFill>
                  <a:srgbClr val="2E2E2E"/>
                </a:solidFill>
                <a:latin typeface="Gliker SemiBold"/>
              </a:rPr>
              <a:t>YOU!</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688196" y="6448285"/>
            <a:ext cx="2555421" cy="255542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611336" y="3355422"/>
            <a:ext cx="4653400" cy="10984421"/>
          </a:xfrm>
          <a:prstGeom prst="rect">
            <a:avLst/>
          </a:prstGeom>
        </p:spPr>
      </p:pic>
      <p:sp>
        <p:nvSpPr>
          <p:cNvPr id="6" name="TextBox 6"/>
          <p:cNvSpPr txBox="1"/>
          <p:nvPr/>
        </p:nvSpPr>
        <p:spPr>
          <a:xfrm>
            <a:off x="12198218" y="7136399"/>
            <a:ext cx="1916377" cy="1160145"/>
          </a:xfrm>
          <a:prstGeom prst="rect">
            <a:avLst/>
          </a:prstGeom>
        </p:spPr>
        <p:txBody>
          <a:bodyPr lIns="0" tIns="0" rIns="0" bIns="0" rtlCol="0" anchor="t">
            <a:spAutoFit/>
          </a:bodyPr>
          <a:lstStyle/>
          <a:p>
            <a:pPr marL="0" lvl="0" indent="0">
              <a:lnSpc>
                <a:spcPts val="3120"/>
              </a:lnSpc>
            </a:pPr>
            <a:r>
              <a:rPr lang="en-US" sz="2400">
                <a:solidFill>
                  <a:srgbClr val="FFFFFF"/>
                </a:solidFill>
                <a:latin typeface="Montserrat"/>
              </a:rPr>
              <a:t>Have a great day ahead.</a:t>
            </a:r>
          </a:p>
        </p:txBody>
      </p:sp>
      <p:pic>
        <p:nvPicPr>
          <p:cNvPr id="7" name="Picture 7"/>
          <p:cNvPicPr>
            <a:picLocks noChangeAspect="1"/>
          </p:cNvPicPr>
          <p:nvPr/>
        </p:nvPicPr>
        <p:blipFill>
          <a:blip r:embed="rId8"/>
          <a:srcRect/>
          <a:stretch>
            <a:fillRect/>
          </a:stretch>
        </p:blipFill>
        <p:spPr>
          <a:xfrm>
            <a:off x="7423540" y="1669526"/>
            <a:ext cx="433500" cy="1279706"/>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0575564" y="1483916"/>
            <a:ext cx="7889042" cy="1102650"/>
            <a:chOff x="0" y="0"/>
            <a:chExt cx="3439540" cy="480744"/>
          </a:xfrm>
        </p:grpSpPr>
        <p:sp>
          <p:nvSpPr>
            <p:cNvPr id="3" name="Freeform 3"/>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4" name="Group 4"/>
          <p:cNvGrpSpPr/>
          <p:nvPr/>
        </p:nvGrpSpPr>
        <p:grpSpPr>
          <a:xfrm>
            <a:off x="10024239" y="1483916"/>
            <a:ext cx="1102650" cy="110265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6" name="Group 6"/>
          <p:cNvGrpSpPr/>
          <p:nvPr/>
        </p:nvGrpSpPr>
        <p:grpSpPr>
          <a:xfrm>
            <a:off x="10575564" y="3061363"/>
            <a:ext cx="7889042" cy="1102650"/>
            <a:chOff x="0" y="0"/>
            <a:chExt cx="3439540" cy="480744"/>
          </a:xfrm>
        </p:grpSpPr>
        <p:sp>
          <p:nvSpPr>
            <p:cNvPr id="7" name="Freeform 7"/>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8" name="Group 8"/>
          <p:cNvGrpSpPr/>
          <p:nvPr/>
        </p:nvGrpSpPr>
        <p:grpSpPr>
          <a:xfrm>
            <a:off x="10024239" y="3061363"/>
            <a:ext cx="1102650" cy="110265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10" name="Group 10"/>
          <p:cNvGrpSpPr/>
          <p:nvPr/>
        </p:nvGrpSpPr>
        <p:grpSpPr>
          <a:xfrm>
            <a:off x="10575564" y="4544086"/>
            <a:ext cx="7889042" cy="1102650"/>
            <a:chOff x="0" y="0"/>
            <a:chExt cx="3439540" cy="480744"/>
          </a:xfrm>
        </p:grpSpPr>
        <p:sp>
          <p:nvSpPr>
            <p:cNvPr id="11" name="Freeform 11"/>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12" name="Group 12"/>
          <p:cNvGrpSpPr/>
          <p:nvPr/>
        </p:nvGrpSpPr>
        <p:grpSpPr>
          <a:xfrm>
            <a:off x="10558671" y="6122986"/>
            <a:ext cx="7889042" cy="1102650"/>
            <a:chOff x="0" y="0"/>
            <a:chExt cx="3439540" cy="480744"/>
          </a:xfrm>
        </p:grpSpPr>
        <p:sp>
          <p:nvSpPr>
            <p:cNvPr id="13" name="Freeform 13"/>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14" name="Group 14"/>
          <p:cNvGrpSpPr/>
          <p:nvPr/>
        </p:nvGrpSpPr>
        <p:grpSpPr>
          <a:xfrm>
            <a:off x="10024239" y="4544086"/>
            <a:ext cx="1102650" cy="1102650"/>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16" name="Group 16"/>
          <p:cNvGrpSpPr/>
          <p:nvPr/>
        </p:nvGrpSpPr>
        <p:grpSpPr>
          <a:xfrm>
            <a:off x="10007345" y="6122986"/>
            <a:ext cx="1102650" cy="110265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18" name="Group 18"/>
          <p:cNvGrpSpPr/>
          <p:nvPr/>
        </p:nvGrpSpPr>
        <p:grpSpPr>
          <a:xfrm>
            <a:off x="10558671" y="7700434"/>
            <a:ext cx="7889042" cy="1102650"/>
            <a:chOff x="0" y="0"/>
            <a:chExt cx="3439540" cy="480744"/>
          </a:xfrm>
        </p:grpSpPr>
        <p:sp>
          <p:nvSpPr>
            <p:cNvPr id="19" name="Freeform 19"/>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20" name="Group 20"/>
          <p:cNvGrpSpPr/>
          <p:nvPr/>
        </p:nvGrpSpPr>
        <p:grpSpPr>
          <a:xfrm>
            <a:off x="10007345" y="7700434"/>
            <a:ext cx="1102650" cy="110265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93539" y="957506"/>
            <a:ext cx="6487527" cy="6373996"/>
          </a:xfrm>
          <a:prstGeom prst="rect">
            <a:avLst/>
          </a:prstGeom>
        </p:spPr>
      </p:pic>
      <p:pic>
        <p:nvPicPr>
          <p:cNvPr id="23" name="Picture 2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793539" y="5341010"/>
            <a:ext cx="7063035" cy="3980983"/>
          </a:xfrm>
          <a:prstGeom prst="rect">
            <a:avLst/>
          </a:prstGeom>
        </p:spPr>
      </p:pic>
      <p:sp>
        <p:nvSpPr>
          <p:cNvPr id="24" name="TextBox 24"/>
          <p:cNvSpPr txBox="1"/>
          <p:nvPr/>
        </p:nvSpPr>
        <p:spPr>
          <a:xfrm>
            <a:off x="2105302" y="2973585"/>
            <a:ext cx="6439509" cy="1816100"/>
          </a:xfrm>
          <a:prstGeom prst="rect">
            <a:avLst/>
          </a:prstGeom>
        </p:spPr>
        <p:txBody>
          <a:bodyPr lIns="0" tIns="0" rIns="0" bIns="0" rtlCol="0" anchor="t">
            <a:spAutoFit/>
          </a:bodyPr>
          <a:lstStyle/>
          <a:p>
            <a:pPr algn="ctr">
              <a:lnSpc>
                <a:spcPts val="6999"/>
              </a:lnSpc>
            </a:pPr>
            <a:r>
              <a:rPr lang="en-US" sz="6999">
                <a:solidFill>
                  <a:srgbClr val="2E2E2E"/>
                </a:solidFill>
                <a:latin typeface="Gliker SemiBold"/>
              </a:rPr>
              <a:t>TABLE OF</a:t>
            </a:r>
          </a:p>
          <a:p>
            <a:pPr algn="ctr">
              <a:lnSpc>
                <a:spcPts val="6999"/>
              </a:lnSpc>
            </a:pPr>
            <a:r>
              <a:rPr lang="en-US" sz="6999">
                <a:solidFill>
                  <a:srgbClr val="2E2E2E"/>
                </a:solidFill>
                <a:latin typeface="Gliker SemiBold"/>
              </a:rPr>
              <a:t>CONTENT</a:t>
            </a:r>
          </a:p>
        </p:txBody>
      </p:sp>
      <p:sp>
        <p:nvSpPr>
          <p:cNvPr id="25" name="TextBox 25"/>
          <p:cNvSpPr txBox="1"/>
          <p:nvPr/>
        </p:nvSpPr>
        <p:spPr>
          <a:xfrm>
            <a:off x="11581820" y="1703453"/>
            <a:ext cx="5291418" cy="635001"/>
          </a:xfrm>
          <a:prstGeom prst="rect">
            <a:avLst/>
          </a:prstGeom>
        </p:spPr>
        <p:txBody>
          <a:bodyPr lIns="0" tIns="0" rIns="0" bIns="0" rtlCol="0" anchor="t">
            <a:spAutoFit/>
          </a:bodyPr>
          <a:lstStyle/>
          <a:p>
            <a:pPr marL="0" lvl="0" indent="0">
              <a:lnSpc>
                <a:spcPts val="5199"/>
              </a:lnSpc>
            </a:pPr>
            <a:r>
              <a:rPr lang="en-US" sz="3999">
                <a:solidFill>
                  <a:srgbClr val="FFFFFF"/>
                </a:solidFill>
                <a:latin typeface="Montserrat"/>
              </a:rPr>
              <a:t>Introduction</a:t>
            </a:r>
          </a:p>
        </p:txBody>
      </p:sp>
      <p:sp>
        <p:nvSpPr>
          <p:cNvPr id="26" name="TextBox 26"/>
          <p:cNvSpPr txBox="1"/>
          <p:nvPr/>
        </p:nvSpPr>
        <p:spPr>
          <a:xfrm>
            <a:off x="10024239" y="1754254"/>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1</a:t>
            </a:r>
          </a:p>
        </p:txBody>
      </p:sp>
      <p:sp>
        <p:nvSpPr>
          <p:cNvPr id="27" name="TextBox 27"/>
          <p:cNvSpPr txBox="1"/>
          <p:nvPr/>
        </p:nvSpPr>
        <p:spPr>
          <a:xfrm>
            <a:off x="11581820" y="3280901"/>
            <a:ext cx="5291418" cy="635001"/>
          </a:xfrm>
          <a:prstGeom prst="rect">
            <a:avLst/>
          </a:prstGeom>
        </p:spPr>
        <p:txBody>
          <a:bodyPr lIns="0" tIns="0" rIns="0" bIns="0" rtlCol="0" anchor="t">
            <a:spAutoFit/>
          </a:bodyPr>
          <a:lstStyle/>
          <a:p>
            <a:pPr marL="0" lvl="0" indent="0">
              <a:lnSpc>
                <a:spcPts val="5199"/>
              </a:lnSpc>
            </a:pPr>
            <a:r>
              <a:rPr lang="en-US" sz="3999">
                <a:solidFill>
                  <a:srgbClr val="FFFFFF"/>
                </a:solidFill>
                <a:latin typeface="Montserrat"/>
              </a:rPr>
              <a:t>Definitions</a:t>
            </a:r>
          </a:p>
        </p:txBody>
      </p:sp>
      <p:sp>
        <p:nvSpPr>
          <p:cNvPr id="28" name="TextBox 28"/>
          <p:cNvSpPr txBox="1"/>
          <p:nvPr/>
        </p:nvSpPr>
        <p:spPr>
          <a:xfrm>
            <a:off x="10024239" y="3331701"/>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2</a:t>
            </a:r>
          </a:p>
        </p:txBody>
      </p:sp>
      <p:sp>
        <p:nvSpPr>
          <p:cNvPr id="29" name="TextBox 29"/>
          <p:cNvSpPr txBox="1"/>
          <p:nvPr/>
        </p:nvSpPr>
        <p:spPr>
          <a:xfrm>
            <a:off x="11581820" y="4763623"/>
            <a:ext cx="5291418" cy="635001"/>
          </a:xfrm>
          <a:prstGeom prst="rect">
            <a:avLst/>
          </a:prstGeom>
        </p:spPr>
        <p:txBody>
          <a:bodyPr lIns="0" tIns="0" rIns="0" bIns="0" rtlCol="0" anchor="t">
            <a:spAutoFit/>
          </a:bodyPr>
          <a:lstStyle/>
          <a:p>
            <a:pPr marL="0" lvl="0" indent="0">
              <a:lnSpc>
                <a:spcPts val="5199"/>
              </a:lnSpc>
            </a:pPr>
            <a:r>
              <a:rPr lang="en-US" sz="3999">
                <a:solidFill>
                  <a:srgbClr val="FFFFFF"/>
                </a:solidFill>
                <a:latin typeface="Montserrat"/>
              </a:rPr>
              <a:t>Application of PWM</a:t>
            </a:r>
          </a:p>
        </p:txBody>
      </p:sp>
      <p:sp>
        <p:nvSpPr>
          <p:cNvPr id="30" name="TextBox 30"/>
          <p:cNvSpPr txBox="1"/>
          <p:nvPr/>
        </p:nvSpPr>
        <p:spPr>
          <a:xfrm>
            <a:off x="11564926" y="6342524"/>
            <a:ext cx="5291418" cy="635001"/>
          </a:xfrm>
          <a:prstGeom prst="rect">
            <a:avLst/>
          </a:prstGeom>
        </p:spPr>
        <p:txBody>
          <a:bodyPr lIns="0" tIns="0" rIns="0" bIns="0" rtlCol="0" anchor="t">
            <a:spAutoFit/>
          </a:bodyPr>
          <a:lstStyle/>
          <a:p>
            <a:pPr marL="0" lvl="0" indent="0">
              <a:lnSpc>
                <a:spcPts val="5199"/>
              </a:lnSpc>
            </a:pPr>
            <a:r>
              <a:rPr lang="en-US" sz="3999">
                <a:solidFill>
                  <a:srgbClr val="FFFFFF"/>
                </a:solidFill>
                <a:latin typeface="Montserrat"/>
              </a:rPr>
              <a:t>Implementation</a:t>
            </a:r>
          </a:p>
        </p:txBody>
      </p:sp>
      <p:sp>
        <p:nvSpPr>
          <p:cNvPr id="31" name="TextBox 31"/>
          <p:cNvSpPr txBox="1"/>
          <p:nvPr/>
        </p:nvSpPr>
        <p:spPr>
          <a:xfrm>
            <a:off x="10024239" y="4814423"/>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3</a:t>
            </a:r>
          </a:p>
        </p:txBody>
      </p:sp>
      <p:sp>
        <p:nvSpPr>
          <p:cNvPr id="32" name="TextBox 32"/>
          <p:cNvSpPr txBox="1"/>
          <p:nvPr/>
        </p:nvSpPr>
        <p:spPr>
          <a:xfrm>
            <a:off x="10007345" y="6393324"/>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4</a:t>
            </a:r>
          </a:p>
        </p:txBody>
      </p:sp>
      <p:sp>
        <p:nvSpPr>
          <p:cNvPr id="33" name="TextBox 33"/>
          <p:cNvSpPr txBox="1"/>
          <p:nvPr/>
        </p:nvSpPr>
        <p:spPr>
          <a:xfrm>
            <a:off x="11564926" y="7919971"/>
            <a:ext cx="5291418" cy="635001"/>
          </a:xfrm>
          <a:prstGeom prst="rect">
            <a:avLst/>
          </a:prstGeom>
        </p:spPr>
        <p:txBody>
          <a:bodyPr lIns="0" tIns="0" rIns="0" bIns="0" rtlCol="0" anchor="t">
            <a:spAutoFit/>
          </a:bodyPr>
          <a:lstStyle/>
          <a:p>
            <a:pPr marL="0" lvl="0" indent="0">
              <a:lnSpc>
                <a:spcPts val="5199"/>
              </a:lnSpc>
            </a:pPr>
            <a:r>
              <a:rPr lang="en-US" sz="3999">
                <a:solidFill>
                  <a:srgbClr val="FFFFFF"/>
                </a:solidFill>
                <a:latin typeface="Montserrat"/>
              </a:rPr>
              <a:t>Result</a:t>
            </a:r>
          </a:p>
        </p:txBody>
      </p:sp>
      <p:sp>
        <p:nvSpPr>
          <p:cNvPr id="34" name="TextBox 34"/>
          <p:cNvSpPr txBox="1"/>
          <p:nvPr/>
        </p:nvSpPr>
        <p:spPr>
          <a:xfrm>
            <a:off x="10007345" y="7970771"/>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55" r="1337" b="40128"/>
          <a:stretch>
            <a:fillRect/>
          </a:stretch>
        </p:blipFill>
        <p:spPr>
          <a:xfrm>
            <a:off x="1347107" y="1465363"/>
            <a:ext cx="7858125" cy="7515351"/>
          </a:xfrm>
          <a:prstGeom prst="rect">
            <a:avLst/>
          </a:prstGeom>
        </p:spPr>
      </p:pic>
      <p:pic>
        <p:nvPicPr>
          <p:cNvPr id="3" name="Picture 3"/>
          <p:cNvPicPr>
            <a:picLocks noChangeAspect="1"/>
          </p:cNvPicPr>
          <p:nvPr/>
        </p:nvPicPr>
        <p:blipFill>
          <a:blip r:embed="rId4"/>
          <a:srcRect/>
          <a:stretch>
            <a:fillRect/>
          </a:stretch>
        </p:blipFill>
        <p:spPr>
          <a:xfrm>
            <a:off x="2729076" y="1281722"/>
            <a:ext cx="433500" cy="127970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18689" flipH="1">
            <a:off x="8999677" y="6858865"/>
            <a:ext cx="2209144" cy="1112856"/>
          </a:xfrm>
          <a:prstGeom prst="rect">
            <a:avLst/>
          </a:prstGeom>
        </p:spPr>
      </p:pic>
      <p:grpSp>
        <p:nvGrpSpPr>
          <p:cNvPr id="5" name="Group 5"/>
          <p:cNvGrpSpPr/>
          <p:nvPr/>
        </p:nvGrpSpPr>
        <p:grpSpPr>
          <a:xfrm>
            <a:off x="10391592" y="2030321"/>
            <a:ext cx="7323636" cy="5568181"/>
            <a:chOff x="0" y="0"/>
            <a:chExt cx="9764848" cy="7424242"/>
          </a:xfrm>
        </p:grpSpPr>
        <p:pic>
          <p:nvPicPr>
            <p:cNvPr id="6" name="Picture 6"/>
            <p:cNvPicPr>
              <a:picLocks noChangeAspect="1"/>
            </p:cNvPicPr>
            <p:nvPr/>
          </p:nvPicPr>
          <p:blipFill>
            <a:blip r:embed="rId7"/>
            <a:srcRect l="4622"/>
            <a:stretch>
              <a:fillRect/>
            </a:stretch>
          </p:blipFill>
          <p:spPr>
            <a:xfrm flipH="1">
              <a:off x="357263" y="541873"/>
              <a:ext cx="8694336" cy="6882369"/>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268209">
              <a:off x="299089" y="350990"/>
              <a:ext cx="706285" cy="1217732"/>
            </a:xfrm>
            <a:prstGeom prst="rect">
              <a:avLst/>
            </a:prstGeom>
          </p:spPr>
        </p:pic>
        <p:pic>
          <p:nvPicPr>
            <p:cNvPr id="8" name="Picture 8"/>
            <p:cNvPicPr>
              <a:picLocks noChangeAspect="1"/>
            </p:cNvPicPr>
            <p:nvPr/>
          </p:nvPicPr>
          <p:blipFill>
            <a:blip r:embed="rId10"/>
            <a:srcRect/>
            <a:stretch>
              <a:fillRect/>
            </a:stretch>
          </p:blipFill>
          <p:spPr>
            <a:xfrm>
              <a:off x="357263" y="782604"/>
              <a:ext cx="8694336" cy="6004526"/>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289716">
              <a:off x="7588204" y="621528"/>
              <a:ext cx="2224437" cy="614754"/>
            </a:xfrm>
            <a:prstGeom prst="rect">
              <a:avLst/>
            </a:prstGeom>
          </p:spPr>
        </p:pic>
      </p:grpSp>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860300" y="519227"/>
            <a:ext cx="2078577" cy="2042202"/>
          </a:xfrm>
          <a:prstGeom prst="rect">
            <a:avLst/>
          </a:prstGeom>
        </p:spPr>
      </p:pic>
      <p:sp>
        <p:nvSpPr>
          <p:cNvPr id="11" name="TextBox 11"/>
          <p:cNvSpPr txBox="1"/>
          <p:nvPr/>
        </p:nvSpPr>
        <p:spPr>
          <a:xfrm>
            <a:off x="1914823" y="2421515"/>
            <a:ext cx="6722693" cy="1057275"/>
          </a:xfrm>
          <a:prstGeom prst="rect">
            <a:avLst/>
          </a:prstGeom>
        </p:spPr>
        <p:txBody>
          <a:bodyPr lIns="0" tIns="0" rIns="0" bIns="0" rtlCol="0" anchor="t">
            <a:spAutoFit/>
          </a:bodyPr>
          <a:lstStyle/>
          <a:p>
            <a:pPr>
              <a:lnSpc>
                <a:spcPts val="8399"/>
              </a:lnSpc>
            </a:pPr>
            <a:r>
              <a:rPr lang="en-US" sz="6999">
                <a:solidFill>
                  <a:srgbClr val="2E2E2E"/>
                </a:solidFill>
                <a:latin typeface="Gliker SemiBold"/>
              </a:rPr>
              <a:t>INTRODUCTION</a:t>
            </a:r>
          </a:p>
        </p:txBody>
      </p:sp>
      <p:sp>
        <p:nvSpPr>
          <p:cNvPr id="12" name="TextBox 12"/>
          <p:cNvSpPr txBox="1"/>
          <p:nvPr/>
        </p:nvSpPr>
        <p:spPr>
          <a:xfrm>
            <a:off x="2096062" y="3781503"/>
            <a:ext cx="6360215" cy="4606290"/>
          </a:xfrm>
          <a:prstGeom prst="rect">
            <a:avLst/>
          </a:prstGeom>
        </p:spPr>
        <p:txBody>
          <a:bodyPr lIns="0" tIns="0" rIns="0" bIns="0" rtlCol="0" anchor="t">
            <a:spAutoFit/>
          </a:bodyPr>
          <a:lstStyle/>
          <a:p>
            <a:pPr marL="0" lvl="0" indent="0" algn="just">
              <a:lnSpc>
                <a:spcPts val="3359"/>
              </a:lnSpc>
            </a:pPr>
            <a:r>
              <a:rPr lang="en-US" sz="2400">
                <a:solidFill>
                  <a:srgbClr val="2E2E2E"/>
                </a:solidFill>
                <a:latin typeface="SF Pro Text"/>
              </a:rPr>
              <a:t>In the last two decades, the Pulse width modulation (PWM) techniques have been extensively used for controlling analog circuitry. It is more commonly used for controlling the power converters employed in various industrial/domestic applications. In power converters it is used for firing of power electronic devices like thyristors, Insulated-Gate Bipolar Transistors (IGBTS), Metal Oxide Semiconductor Field Effect Transistors (MOSFET) etc.</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55" r="1337" b="40128"/>
          <a:stretch>
            <a:fillRect/>
          </a:stretch>
        </p:blipFill>
        <p:spPr>
          <a:xfrm>
            <a:off x="9063761" y="1323485"/>
            <a:ext cx="7988491" cy="7640031"/>
          </a:xfrm>
          <a:prstGeom prst="rect">
            <a:avLst/>
          </a:prstGeom>
        </p:spPr>
      </p:pic>
      <p:grpSp>
        <p:nvGrpSpPr>
          <p:cNvPr id="3" name="Group 3"/>
          <p:cNvGrpSpPr/>
          <p:nvPr/>
        </p:nvGrpSpPr>
        <p:grpSpPr>
          <a:xfrm>
            <a:off x="1235748" y="3775101"/>
            <a:ext cx="6978022" cy="6152331"/>
            <a:chOff x="0" y="0"/>
            <a:chExt cx="3907209" cy="3444879"/>
          </a:xfrm>
        </p:grpSpPr>
        <p:sp>
          <p:nvSpPr>
            <p:cNvPr id="4" name="Freeform 4"/>
            <p:cNvSpPr/>
            <p:nvPr/>
          </p:nvSpPr>
          <p:spPr>
            <a:xfrm>
              <a:off x="6350" y="1976759"/>
              <a:ext cx="3615109" cy="1461770"/>
            </a:xfrm>
            <a:custGeom>
              <a:avLst/>
              <a:gdLst/>
              <a:ahLst/>
              <a:cxnLst/>
              <a:rect l="l" t="t" r="r" b="b"/>
              <a:pathLst>
                <a:path w="3615109" h="1461770">
                  <a:moveTo>
                    <a:pt x="0" y="0"/>
                  </a:moveTo>
                  <a:lnTo>
                    <a:pt x="0" y="1461770"/>
                  </a:lnTo>
                  <a:lnTo>
                    <a:pt x="3615109" y="1461770"/>
                  </a:lnTo>
                  <a:lnTo>
                    <a:pt x="0" y="0"/>
                  </a:lnTo>
                  <a:close/>
                </a:path>
              </a:pathLst>
            </a:custGeom>
            <a:solidFill>
              <a:srgbClr val="5773B8"/>
            </a:solidFill>
          </p:spPr>
        </p:sp>
        <p:sp>
          <p:nvSpPr>
            <p:cNvPr id="5" name="Freeform 5"/>
            <p:cNvSpPr/>
            <p:nvPr/>
          </p:nvSpPr>
          <p:spPr>
            <a:xfrm>
              <a:off x="0" y="-29210"/>
              <a:ext cx="3913558" cy="3475359"/>
            </a:xfrm>
            <a:custGeom>
              <a:avLst/>
              <a:gdLst/>
              <a:ahLst/>
              <a:cxnLst/>
              <a:rect l="l" t="t" r="r" b="b"/>
              <a:pathLst>
                <a:path w="3913558" h="3475359">
                  <a:moveTo>
                    <a:pt x="1270" y="45720"/>
                  </a:moveTo>
                  <a:lnTo>
                    <a:pt x="1270" y="938530"/>
                  </a:lnTo>
                  <a:cubicBezTo>
                    <a:pt x="1270" y="1470642"/>
                    <a:pt x="0" y="2023749"/>
                    <a:pt x="1270" y="2287909"/>
                  </a:cubicBezTo>
                  <a:cubicBezTo>
                    <a:pt x="5080" y="3056259"/>
                    <a:pt x="99060" y="3362329"/>
                    <a:pt x="99060" y="3362329"/>
                  </a:cubicBezTo>
                  <a:cubicBezTo>
                    <a:pt x="99060" y="3362329"/>
                    <a:pt x="579120" y="3462659"/>
                    <a:pt x="1004570" y="3469009"/>
                  </a:cubicBezTo>
                  <a:cubicBezTo>
                    <a:pt x="1385570" y="3475359"/>
                    <a:pt x="2247900" y="3474089"/>
                    <a:pt x="3084249" y="3474089"/>
                  </a:cubicBezTo>
                  <a:cubicBezTo>
                    <a:pt x="3503349" y="3474089"/>
                    <a:pt x="3904669" y="3474089"/>
                    <a:pt x="3904669" y="3474089"/>
                  </a:cubicBezTo>
                  <a:cubicBezTo>
                    <a:pt x="3904669" y="3474089"/>
                    <a:pt x="3902128" y="2821309"/>
                    <a:pt x="3904669" y="2404749"/>
                  </a:cubicBezTo>
                  <a:cubicBezTo>
                    <a:pt x="3913558" y="1894209"/>
                    <a:pt x="3909749" y="1424011"/>
                    <a:pt x="3909749" y="986790"/>
                  </a:cubicBezTo>
                  <a:cubicBezTo>
                    <a:pt x="3904669" y="438150"/>
                    <a:pt x="3904669" y="59690"/>
                    <a:pt x="3904669" y="59690"/>
                  </a:cubicBezTo>
                  <a:cubicBezTo>
                    <a:pt x="3904669" y="59690"/>
                    <a:pt x="3265859"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2737"/>
          <a:stretch>
            <a:fillRect/>
          </a:stretch>
        </p:blipFill>
        <p:spPr>
          <a:xfrm rot="-5400000">
            <a:off x="3774055" y="-1214822"/>
            <a:ext cx="1901408" cy="6978022"/>
          </a:xfrm>
          <a:prstGeom prst="rect">
            <a:avLst/>
          </a:prstGeom>
        </p:spPr>
      </p:pic>
      <p:grpSp>
        <p:nvGrpSpPr>
          <p:cNvPr id="7" name="Group 7"/>
          <p:cNvGrpSpPr>
            <a:grpSpLocks noChangeAspect="1"/>
          </p:cNvGrpSpPr>
          <p:nvPr/>
        </p:nvGrpSpPr>
        <p:grpSpPr>
          <a:xfrm>
            <a:off x="9811620" y="1742376"/>
            <a:ext cx="6492772" cy="5397938"/>
            <a:chOff x="0" y="0"/>
            <a:chExt cx="6273800" cy="5215890"/>
          </a:xfrm>
        </p:grpSpPr>
        <p:sp>
          <p:nvSpPr>
            <p:cNvPr id="8" name="Freeform 8"/>
            <p:cNvSpPr/>
            <p:nvPr/>
          </p:nvSpPr>
          <p:spPr>
            <a:xfrm>
              <a:off x="0" y="0"/>
              <a:ext cx="6273800" cy="5215890"/>
            </a:xfrm>
            <a:custGeom>
              <a:avLst/>
              <a:gdLst/>
              <a:ahLst/>
              <a:cxnLst/>
              <a:rect l="l" t="t" r="r" b="b"/>
              <a:pathLst>
                <a:path w="6273800" h="5215890">
                  <a:moveTo>
                    <a:pt x="6273800" y="5215890"/>
                  </a:moveTo>
                  <a:lnTo>
                    <a:pt x="0" y="5215890"/>
                  </a:lnTo>
                  <a:lnTo>
                    <a:pt x="0" y="0"/>
                  </a:lnTo>
                  <a:lnTo>
                    <a:pt x="6273800" y="0"/>
                  </a:lnTo>
                  <a:lnTo>
                    <a:pt x="6273800" y="5215890"/>
                  </a:lnTo>
                  <a:close/>
                </a:path>
              </a:pathLst>
            </a:custGeom>
            <a:blipFill>
              <a:blip r:embed="rId6"/>
              <a:stretch>
                <a:fillRect l="-17089" r="-17089"/>
              </a:stretch>
            </a:blipFill>
          </p:spPr>
        </p:sp>
        <p:sp>
          <p:nvSpPr>
            <p:cNvPr id="9" name="Freeform 9"/>
            <p:cNvSpPr/>
            <p:nvPr/>
          </p:nvSpPr>
          <p:spPr>
            <a:xfrm>
              <a:off x="0" y="0"/>
              <a:ext cx="6273800" cy="5215890"/>
            </a:xfrm>
            <a:custGeom>
              <a:avLst/>
              <a:gdLst/>
              <a:ahLst/>
              <a:cxnLst/>
              <a:rect l="l" t="t" r="r" b="b"/>
              <a:pathLst>
                <a:path w="6273800" h="5215890">
                  <a:moveTo>
                    <a:pt x="6273800" y="5215890"/>
                  </a:moveTo>
                  <a:lnTo>
                    <a:pt x="0" y="5215890"/>
                  </a:lnTo>
                  <a:lnTo>
                    <a:pt x="0" y="0"/>
                  </a:lnTo>
                  <a:lnTo>
                    <a:pt x="6273800" y="0"/>
                  </a:lnTo>
                  <a:lnTo>
                    <a:pt x="6273800" y="5215890"/>
                  </a:lnTo>
                  <a:close/>
                </a:path>
              </a:pathLst>
            </a:custGeom>
            <a:blipFill>
              <a:blip r:embed="rId7"/>
              <a:stretch>
                <a:fillRect l="-7" r="-7"/>
              </a:stretch>
            </a:blipFill>
          </p:spPr>
        </p:sp>
      </p:gr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364507">
            <a:off x="9304880" y="935563"/>
            <a:ext cx="1013480" cy="1747380"/>
          </a:xfrm>
          <a:prstGeom prst="rect">
            <a:avLst/>
          </a:prstGeom>
        </p:spPr>
      </p:pic>
      <p:pic>
        <p:nvPicPr>
          <p:cNvPr id="11" name="Picture 11"/>
          <p:cNvPicPr>
            <a:picLocks noChangeAspect="1"/>
          </p:cNvPicPr>
          <p:nvPr/>
        </p:nvPicPr>
        <p:blipFill>
          <a:blip r:embed="rId10"/>
          <a:srcRect/>
          <a:stretch>
            <a:fillRect/>
          </a:stretch>
        </p:blipFill>
        <p:spPr>
          <a:xfrm flipH="1">
            <a:off x="15261424" y="8145680"/>
            <a:ext cx="2665045" cy="1635671"/>
          </a:xfrm>
          <a:prstGeom prst="rect">
            <a:avLst/>
          </a:prstGeom>
        </p:spPr>
      </p:pic>
      <p:sp>
        <p:nvSpPr>
          <p:cNvPr id="12" name="TextBox 12"/>
          <p:cNvSpPr txBox="1"/>
          <p:nvPr/>
        </p:nvSpPr>
        <p:spPr>
          <a:xfrm>
            <a:off x="1564473" y="1875726"/>
            <a:ext cx="6775713" cy="930275"/>
          </a:xfrm>
          <a:prstGeom prst="rect">
            <a:avLst/>
          </a:prstGeom>
        </p:spPr>
        <p:txBody>
          <a:bodyPr lIns="0" tIns="0" rIns="0" bIns="0" rtlCol="0" anchor="t">
            <a:spAutoFit/>
          </a:bodyPr>
          <a:lstStyle/>
          <a:p>
            <a:pPr>
              <a:lnSpc>
                <a:spcPts val="6999"/>
              </a:lnSpc>
            </a:pPr>
            <a:r>
              <a:rPr lang="en-US" sz="6999">
                <a:solidFill>
                  <a:srgbClr val="FA8068"/>
                </a:solidFill>
                <a:latin typeface="Gliker SemiBold"/>
              </a:rPr>
              <a:t>WHAT IS PWM?</a:t>
            </a:r>
          </a:p>
        </p:txBody>
      </p:sp>
      <p:sp>
        <p:nvSpPr>
          <p:cNvPr id="13" name="TextBox 13"/>
          <p:cNvSpPr txBox="1"/>
          <p:nvPr/>
        </p:nvSpPr>
        <p:spPr>
          <a:xfrm>
            <a:off x="1306053" y="4037264"/>
            <a:ext cx="6837412" cy="5570855"/>
          </a:xfrm>
          <a:prstGeom prst="rect">
            <a:avLst/>
          </a:prstGeom>
        </p:spPr>
        <p:txBody>
          <a:bodyPr lIns="0" tIns="0" rIns="0" bIns="0" rtlCol="0" anchor="t">
            <a:spAutoFit/>
          </a:bodyPr>
          <a:lstStyle/>
          <a:p>
            <a:pPr algn="just">
              <a:lnSpc>
                <a:spcPts val="3219"/>
              </a:lnSpc>
            </a:pPr>
            <a:r>
              <a:rPr lang="en-US" sz="2299">
                <a:solidFill>
                  <a:srgbClr val="2E2E2E"/>
                </a:solidFill>
                <a:latin typeface="SF Pro Text"/>
              </a:rPr>
              <a:t>Pulse Width Modulation (PWM) is an analog modulating scheme in which the duration or width or time of the pulse carrier varies proportional to the instantaneous amplitude of the message signal.</a:t>
            </a:r>
          </a:p>
          <a:p>
            <a:pPr algn="just">
              <a:lnSpc>
                <a:spcPts val="2940"/>
              </a:lnSpc>
            </a:pPr>
            <a:endParaRPr lang="en-US" sz="2299">
              <a:solidFill>
                <a:srgbClr val="2E2E2E"/>
              </a:solidFill>
              <a:latin typeface="SF Pro Text"/>
            </a:endParaRPr>
          </a:p>
          <a:p>
            <a:pPr marL="0" lvl="0" indent="0" algn="just">
              <a:lnSpc>
                <a:spcPts val="3219"/>
              </a:lnSpc>
            </a:pPr>
            <a:r>
              <a:rPr lang="en-US" sz="2299">
                <a:solidFill>
                  <a:srgbClr val="2E2E2E"/>
                </a:solidFill>
                <a:latin typeface="SF Pro Text"/>
              </a:rPr>
              <a:t>The width of the pulse varies in this method, but the amplitude of the signal stays constant. Amplitude limiters are used to make the amplitude of the signal constant. These circuits clip off the amplitude, to a desired level and hence the noise is limited. The following figures explain the types of Pulse Width Modulations (Figure 1)</a:t>
            </a:r>
          </a:p>
        </p:txBody>
      </p:sp>
      <p:sp>
        <p:nvSpPr>
          <p:cNvPr id="14" name="TextBox 14"/>
          <p:cNvSpPr txBox="1"/>
          <p:nvPr/>
        </p:nvSpPr>
        <p:spPr>
          <a:xfrm>
            <a:off x="10058465" y="7962923"/>
            <a:ext cx="5999082" cy="581025"/>
          </a:xfrm>
          <a:prstGeom prst="rect">
            <a:avLst/>
          </a:prstGeom>
        </p:spPr>
        <p:txBody>
          <a:bodyPr lIns="0" tIns="0" rIns="0" bIns="0" rtlCol="0" anchor="t">
            <a:spAutoFit/>
          </a:bodyPr>
          <a:lstStyle/>
          <a:p>
            <a:pPr marL="0" lvl="0" indent="0" algn="ctr">
              <a:lnSpc>
                <a:spcPts val="4560"/>
              </a:lnSpc>
            </a:pPr>
            <a:r>
              <a:rPr lang="en-US" sz="3800">
                <a:solidFill>
                  <a:srgbClr val="2E2E2E"/>
                </a:solidFill>
                <a:latin typeface="Gochi Hand"/>
              </a:rPr>
              <a:t>PWM with different time slots</a:t>
            </a:r>
          </a:p>
        </p:txBody>
      </p:sp>
      <p:sp>
        <p:nvSpPr>
          <p:cNvPr id="15" name="TextBox 15"/>
          <p:cNvSpPr txBox="1"/>
          <p:nvPr/>
        </p:nvSpPr>
        <p:spPr>
          <a:xfrm>
            <a:off x="12150283" y="7354513"/>
            <a:ext cx="1815446" cy="504825"/>
          </a:xfrm>
          <a:prstGeom prst="rect">
            <a:avLst/>
          </a:prstGeom>
        </p:spPr>
        <p:txBody>
          <a:bodyPr lIns="0" tIns="0" rIns="0" bIns="0" rtlCol="0" anchor="t">
            <a:spAutoFit/>
          </a:bodyPr>
          <a:lstStyle/>
          <a:p>
            <a:pPr marL="0" lvl="0" indent="0" algn="ctr">
              <a:lnSpc>
                <a:spcPts val="3960"/>
              </a:lnSpc>
            </a:pPr>
            <a:r>
              <a:rPr lang="en-US" sz="3300">
                <a:solidFill>
                  <a:srgbClr val="2E2E2E"/>
                </a:solidFill>
                <a:latin typeface="Gochi Hand"/>
              </a:rPr>
              <a:t>Figure 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0005811" y="3480316"/>
            <a:ext cx="6978022" cy="5560286"/>
            <a:chOff x="0" y="0"/>
            <a:chExt cx="3907209" cy="3113375"/>
          </a:xfrm>
        </p:grpSpPr>
        <p:sp>
          <p:nvSpPr>
            <p:cNvPr id="3" name="Freeform 3"/>
            <p:cNvSpPr/>
            <p:nvPr/>
          </p:nvSpPr>
          <p:spPr>
            <a:xfrm>
              <a:off x="6350" y="1645254"/>
              <a:ext cx="3615109" cy="1461770"/>
            </a:xfrm>
            <a:custGeom>
              <a:avLst/>
              <a:gdLst/>
              <a:ahLst/>
              <a:cxnLst/>
              <a:rect l="l" t="t" r="r" b="b"/>
              <a:pathLst>
                <a:path w="3615109" h="1461770">
                  <a:moveTo>
                    <a:pt x="0" y="0"/>
                  </a:moveTo>
                  <a:lnTo>
                    <a:pt x="0" y="1461770"/>
                  </a:lnTo>
                  <a:lnTo>
                    <a:pt x="3615109" y="1461770"/>
                  </a:lnTo>
                  <a:lnTo>
                    <a:pt x="0" y="0"/>
                  </a:lnTo>
                  <a:close/>
                </a:path>
              </a:pathLst>
            </a:custGeom>
            <a:solidFill>
              <a:srgbClr val="5773B8"/>
            </a:solidFill>
          </p:spPr>
        </p:sp>
        <p:sp>
          <p:nvSpPr>
            <p:cNvPr id="4" name="Freeform 4"/>
            <p:cNvSpPr/>
            <p:nvPr/>
          </p:nvSpPr>
          <p:spPr>
            <a:xfrm>
              <a:off x="0" y="-29210"/>
              <a:ext cx="3913558" cy="3143855"/>
            </a:xfrm>
            <a:custGeom>
              <a:avLst/>
              <a:gdLst/>
              <a:ahLst/>
              <a:cxnLst/>
              <a:rect l="l" t="t" r="r" b="b"/>
              <a:pathLst>
                <a:path w="3913558" h="3143855">
                  <a:moveTo>
                    <a:pt x="1270" y="45720"/>
                  </a:moveTo>
                  <a:lnTo>
                    <a:pt x="1270" y="938530"/>
                  </a:lnTo>
                  <a:cubicBezTo>
                    <a:pt x="1270" y="1281431"/>
                    <a:pt x="0" y="1692245"/>
                    <a:pt x="1270" y="1956405"/>
                  </a:cubicBezTo>
                  <a:cubicBezTo>
                    <a:pt x="5080" y="2724755"/>
                    <a:pt x="99060" y="3030825"/>
                    <a:pt x="99060" y="3030825"/>
                  </a:cubicBezTo>
                  <a:cubicBezTo>
                    <a:pt x="99060" y="3030825"/>
                    <a:pt x="579120" y="3131155"/>
                    <a:pt x="1004570" y="3137505"/>
                  </a:cubicBezTo>
                  <a:cubicBezTo>
                    <a:pt x="1385570" y="3143855"/>
                    <a:pt x="2247900" y="3142584"/>
                    <a:pt x="3084249" y="3142584"/>
                  </a:cubicBezTo>
                  <a:cubicBezTo>
                    <a:pt x="3503349" y="3142584"/>
                    <a:pt x="3904669" y="3142584"/>
                    <a:pt x="3904669" y="3142584"/>
                  </a:cubicBezTo>
                  <a:cubicBezTo>
                    <a:pt x="3904669" y="3142584"/>
                    <a:pt x="3902128" y="2489805"/>
                    <a:pt x="3904669" y="2073245"/>
                  </a:cubicBezTo>
                  <a:cubicBezTo>
                    <a:pt x="3913558" y="1562705"/>
                    <a:pt x="3909749" y="1258030"/>
                    <a:pt x="3909749" y="986790"/>
                  </a:cubicBezTo>
                  <a:cubicBezTo>
                    <a:pt x="3904669" y="438150"/>
                    <a:pt x="3904669" y="59690"/>
                    <a:pt x="3904669" y="59690"/>
                  </a:cubicBezTo>
                  <a:cubicBezTo>
                    <a:pt x="3904669" y="59690"/>
                    <a:pt x="3265859"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2737"/>
          <a:stretch>
            <a:fillRect/>
          </a:stretch>
        </p:blipFill>
        <p:spPr>
          <a:xfrm rot="-5400000">
            <a:off x="12544118" y="-1509607"/>
            <a:ext cx="1901408" cy="697802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55" r="1337" b="40128"/>
          <a:stretch>
            <a:fillRect/>
          </a:stretch>
        </p:blipFill>
        <p:spPr>
          <a:xfrm>
            <a:off x="1036388" y="1673304"/>
            <a:ext cx="7988491" cy="764003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568828">
            <a:off x="8489087" y="8533088"/>
            <a:ext cx="1013480" cy="1747380"/>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154336">
            <a:off x="914064" y="1051565"/>
            <a:ext cx="1013480" cy="1747380"/>
          </a:xfrm>
          <a:prstGeom prst="rect">
            <a:avLst/>
          </a:prstGeom>
        </p:spPr>
      </p:pic>
      <p:pic>
        <p:nvPicPr>
          <p:cNvPr id="9" name="Picture 9"/>
          <p:cNvPicPr>
            <a:picLocks noChangeAspect="1"/>
          </p:cNvPicPr>
          <p:nvPr/>
        </p:nvPicPr>
        <p:blipFill>
          <a:blip r:embed="rId8"/>
          <a:srcRect/>
          <a:stretch>
            <a:fillRect/>
          </a:stretch>
        </p:blipFill>
        <p:spPr>
          <a:xfrm>
            <a:off x="1288498" y="3212011"/>
            <a:ext cx="7484271" cy="4062344"/>
          </a:xfrm>
          <a:prstGeom prst="rect">
            <a:avLst/>
          </a:prstGeom>
        </p:spPr>
      </p:pic>
      <p:pic>
        <p:nvPicPr>
          <p:cNvPr id="10" name="Picture 10"/>
          <p:cNvPicPr>
            <a:picLocks noChangeAspect="1"/>
          </p:cNvPicPr>
          <p:nvPr/>
        </p:nvPicPr>
        <p:blipFill>
          <a:blip r:embed="rId9"/>
          <a:srcRect/>
          <a:stretch>
            <a:fillRect/>
          </a:stretch>
        </p:blipFill>
        <p:spPr>
          <a:xfrm rot="-775132" flipH="1">
            <a:off x="15038391" y="322116"/>
            <a:ext cx="3086405" cy="1809405"/>
          </a:xfrm>
          <a:prstGeom prst="rect">
            <a:avLst/>
          </a:prstGeom>
        </p:spPr>
      </p:pic>
      <p:sp>
        <p:nvSpPr>
          <p:cNvPr id="11" name="TextBox 11"/>
          <p:cNvSpPr txBox="1"/>
          <p:nvPr/>
        </p:nvSpPr>
        <p:spPr>
          <a:xfrm>
            <a:off x="10334535" y="1580942"/>
            <a:ext cx="6775713" cy="930275"/>
          </a:xfrm>
          <a:prstGeom prst="rect">
            <a:avLst/>
          </a:prstGeom>
        </p:spPr>
        <p:txBody>
          <a:bodyPr lIns="0" tIns="0" rIns="0" bIns="0" rtlCol="0" anchor="t">
            <a:spAutoFit/>
          </a:bodyPr>
          <a:lstStyle/>
          <a:p>
            <a:pPr>
              <a:lnSpc>
                <a:spcPts val="6999"/>
              </a:lnSpc>
            </a:pPr>
            <a:r>
              <a:rPr lang="en-US" sz="6999">
                <a:solidFill>
                  <a:srgbClr val="FA8068"/>
                </a:solidFill>
                <a:latin typeface="Gliker SemiBold"/>
              </a:rPr>
              <a:t>WHAT IS PWM?</a:t>
            </a:r>
          </a:p>
        </p:txBody>
      </p:sp>
      <p:sp>
        <p:nvSpPr>
          <p:cNvPr id="12" name="TextBox 12"/>
          <p:cNvSpPr txBox="1"/>
          <p:nvPr/>
        </p:nvSpPr>
        <p:spPr>
          <a:xfrm>
            <a:off x="10076116" y="3719189"/>
            <a:ext cx="6837412" cy="5025390"/>
          </a:xfrm>
          <a:prstGeom prst="rect">
            <a:avLst/>
          </a:prstGeom>
        </p:spPr>
        <p:txBody>
          <a:bodyPr lIns="0" tIns="0" rIns="0" bIns="0" rtlCol="0" anchor="t">
            <a:spAutoFit/>
          </a:bodyPr>
          <a:lstStyle/>
          <a:p>
            <a:pPr algn="just">
              <a:lnSpc>
                <a:spcPts val="3359"/>
              </a:lnSpc>
            </a:pPr>
            <a:r>
              <a:rPr lang="en-US" sz="2400">
                <a:solidFill>
                  <a:srgbClr val="2E2E2E"/>
                </a:solidFill>
                <a:latin typeface="SF Pro Text"/>
              </a:rPr>
              <a:t>In PWM, the width of the modulated pulses varies in proportion with the amplitude of modulating signal. The waveforms of PWM are shown in Figure 2 below.</a:t>
            </a:r>
          </a:p>
          <a:p>
            <a:pPr algn="just">
              <a:lnSpc>
                <a:spcPts val="3359"/>
              </a:lnSpc>
            </a:pPr>
            <a:endParaRPr lang="en-US" sz="2400">
              <a:solidFill>
                <a:srgbClr val="2E2E2E"/>
              </a:solidFill>
              <a:latin typeface="SF Pro Text"/>
            </a:endParaRPr>
          </a:p>
          <a:p>
            <a:pPr marL="0" lvl="0" indent="0" algn="just">
              <a:lnSpc>
                <a:spcPts val="3359"/>
              </a:lnSpc>
            </a:pPr>
            <a:r>
              <a:rPr lang="en-US" sz="2400">
                <a:solidFill>
                  <a:srgbClr val="2E2E2E"/>
                </a:solidFill>
                <a:latin typeface="SF Pro Text"/>
              </a:rPr>
              <a:t>As we can observe, the amplitude and the frequency of the PWM wave remain constant. Only the width changes. That is why the information is contained in the width variation. This is similar to FM. As the noise is normally additive noise, it changes the amplitude of the PWM signal. </a:t>
            </a:r>
          </a:p>
        </p:txBody>
      </p:sp>
      <p:sp>
        <p:nvSpPr>
          <p:cNvPr id="13" name="TextBox 13"/>
          <p:cNvSpPr txBox="1"/>
          <p:nvPr/>
        </p:nvSpPr>
        <p:spPr>
          <a:xfrm>
            <a:off x="1944182" y="8045810"/>
            <a:ext cx="6172903" cy="1152525"/>
          </a:xfrm>
          <a:prstGeom prst="rect">
            <a:avLst/>
          </a:prstGeom>
        </p:spPr>
        <p:txBody>
          <a:bodyPr lIns="0" tIns="0" rIns="0" bIns="0" rtlCol="0" anchor="t">
            <a:spAutoFit/>
          </a:bodyPr>
          <a:lstStyle/>
          <a:p>
            <a:pPr marL="0" lvl="0" indent="0" algn="ctr">
              <a:lnSpc>
                <a:spcPts val="4559"/>
              </a:lnSpc>
            </a:pPr>
            <a:r>
              <a:rPr lang="en-US" sz="3799">
                <a:solidFill>
                  <a:srgbClr val="2E2E2E"/>
                </a:solidFill>
                <a:latin typeface="Gochi Hand"/>
              </a:rPr>
              <a:t>Wave form Representation of PWM</a:t>
            </a:r>
          </a:p>
        </p:txBody>
      </p:sp>
      <p:sp>
        <p:nvSpPr>
          <p:cNvPr id="14" name="TextBox 14"/>
          <p:cNvSpPr txBox="1"/>
          <p:nvPr/>
        </p:nvSpPr>
        <p:spPr>
          <a:xfrm>
            <a:off x="4122911" y="7550510"/>
            <a:ext cx="1815446" cy="504825"/>
          </a:xfrm>
          <a:prstGeom prst="rect">
            <a:avLst/>
          </a:prstGeom>
        </p:spPr>
        <p:txBody>
          <a:bodyPr lIns="0" tIns="0" rIns="0" bIns="0" rtlCol="0" anchor="t">
            <a:spAutoFit/>
          </a:bodyPr>
          <a:lstStyle/>
          <a:p>
            <a:pPr marL="0" lvl="0" indent="0" algn="ctr">
              <a:lnSpc>
                <a:spcPts val="3959"/>
              </a:lnSpc>
            </a:pPr>
            <a:r>
              <a:rPr lang="en-US" sz="3299">
                <a:solidFill>
                  <a:srgbClr val="2E2E2E"/>
                </a:solidFill>
                <a:latin typeface="Gochi Hand"/>
              </a:rPr>
              <a:t>Figure 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74" b="38869"/>
          <a:stretch>
            <a:fillRect/>
          </a:stretch>
        </p:blipFill>
        <p:spPr>
          <a:xfrm>
            <a:off x="1132553" y="1483426"/>
            <a:ext cx="8088176" cy="782390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5084" r="13765" b="35750"/>
          <a:stretch>
            <a:fillRect/>
          </a:stretch>
        </p:blipFill>
        <p:spPr>
          <a:xfrm>
            <a:off x="10724315" y="1402795"/>
            <a:ext cx="5625482" cy="7855505"/>
          </a:xfrm>
          <a:prstGeom prst="rect">
            <a:avLst/>
          </a:prstGeom>
        </p:spPr>
      </p:pic>
      <p:pic>
        <p:nvPicPr>
          <p:cNvPr id="4" name="Picture 4"/>
          <p:cNvPicPr>
            <a:picLocks noChangeAspect="1"/>
          </p:cNvPicPr>
          <p:nvPr/>
        </p:nvPicPr>
        <p:blipFill>
          <a:blip r:embed="rId5"/>
          <a:srcRect/>
          <a:stretch>
            <a:fillRect/>
          </a:stretch>
        </p:blipFill>
        <p:spPr>
          <a:xfrm>
            <a:off x="11017971" y="2026140"/>
            <a:ext cx="5038169" cy="5517342"/>
          </a:xfrm>
          <a:prstGeom prst="rect">
            <a:avLst/>
          </a:prstGeom>
        </p:spPr>
      </p:pic>
      <p:pic>
        <p:nvPicPr>
          <p:cNvPr id="5" name="Picture 5"/>
          <p:cNvPicPr>
            <a:picLocks noChangeAspect="1"/>
          </p:cNvPicPr>
          <p:nvPr/>
        </p:nvPicPr>
        <p:blipFill>
          <a:blip r:embed="rId6"/>
          <a:srcRect t="1906" b="1906"/>
          <a:stretch>
            <a:fillRect/>
          </a:stretch>
        </p:blipFill>
        <p:spPr>
          <a:xfrm>
            <a:off x="7002550" y="1989013"/>
            <a:ext cx="2012754" cy="1575441"/>
          </a:xfrm>
          <a:prstGeom prst="rect">
            <a:avLst/>
          </a:prstGeom>
        </p:spPr>
      </p:pic>
      <p:sp>
        <p:nvSpPr>
          <p:cNvPr id="6" name="TextBox 6"/>
          <p:cNvSpPr txBox="1"/>
          <p:nvPr/>
        </p:nvSpPr>
        <p:spPr>
          <a:xfrm>
            <a:off x="1465925" y="1918533"/>
            <a:ext cx="6981043" cy="1645921"/>
          </a:xfrm>
          <a:prstGeom prst="rect">
            <a:avLst/>
          </a:prstGeom>
        </p:spPr>
        <p:txBody>
          <a:bodyPr lIns="0" tIns="0" rIns="0" bIns="0" rtlCol="0" anchor="t">
            <a:spAutoFit/>
          </a:bodyPr>
          <a:lstStyle/>
          <a:p>
            <a:pPr>
              <a:lnSpc>
                <a:spcPts val="6300"/>
              </a:lnSpc>
            </a:pPr>
            <a:r>
              <a:rPr lang="en-US" sz="6300">
                <a:solidFill>
                  <a:srgbClr val="2E2E2E"/>
                </a:solidFill>
                <a:latin typeface="Gliker SemiBold"/>
              </a:rPr>
              <a:t>HOW BOUT'</a:t>
            </a:r>
          </a:p>
          <a:p>
            <a:pPr>
              <a:lnSpc>
                <a:spcPts val="6300"/>
              </a:lnSpc>
            </a:pPr>
            <a:r>
              <a:rPr lang="en-US" sz="6300">
                <a:solidFill>
                  <a:srgbClr val="2E2E2E"/>
                </a:solidFill>
                <a:latin typeface="Gliker SemiBold"/>
              </a:rPr>
              <a:t>DUTY CYCLE?</a:t>
            </a:r>
          </a:p>
        </p:txBody>
      </p:sp>
      <p:sp>
        <p:nvSpPr>
          <p:cNvPr id="7" name="TextBox 7"/>
          <p:cNvSpPr txBox="1"/>
          <p:nvPr/>
        </p:nvSpPr>
        <p:spPr>
          <a:xfrm>
            <a:off x="1668760" y="3854954"/>
            <a:ext cx="6981043" cy="4678045"/>
          </a:xfrm>
          <a:prstGeom prst="rect">
            <a:avLst/>
          </a:prstGeom>
        </p:spPr>
        <p:txBody>
          <a:bodyPr lIns="0" tIns="0" rIns="0" bIns="0" rtlCol="0" anchor="t">
            <a:spAutoFit/>
          </a:bodyPr>
          <a:lstStyle/>
          <a:p>
            <a:pPr algn="just">
              <a:lnSpc>
                <a:spcPts val="3079"/>
              </a:lnSpc>
            </a:pPr>
            <a:r>
              <a:rPr lang="en-US" sz="2199">
                <a:solidFill>
                  <a:srgbClr val="2E2E2E"/>
                </a:solidFill>
                <a:latin typeface="SF Pro Text"/>
              </a:rPr>
              <a:t>The term ‘duty cycle’ describes the proportion of 'on' time to the regular interval or 'period' of time; a low duty cycle corresponds to low power, because the power is off for most of the time. </a:t>
            </a:r>
          </a:p>
          <a:p>
            <a:pPr algn="just">
              <a:lnSpc>
                <a:spcPts val="3079"/>
              </a:lnSpc>
            </a:pPr>
            <a:endParaRPr lang="en-US" sz="2199">
              <a:solidFill>
                <a:srgbClr val="2E2E2E"/>
              </a:solidFill>
              <a:latin typeface="SF Pro Text"/>
            </a:endParaRPr>
          </a:p>
          <a:p>
            <a:pPr marL="0" lvl="0" indent="0" algn="just">
              <a:lnSpc>
                <a:spcPts val="3079"/>
              </a:lnSpc>
            </a:pPr>
            <a:r>
              <a:rPr lang="en-US" sz="2199">
                <a:solidFill>
                  <a:srgbClr val="2E2E2E"/>
                </a:solidFill>
                <a:latin typeface="SF Pro Text"/>
              </a:rPr>
              <a:t>The duty cycle is expressed in percent, 100% being fully on. When a digital signal is on half of the time and off the other half of the time, the digital signal has a duty cycle of 50% and resembles a "square" wave. When a digital signal spends more time in the on state than the off state, it has a duty cycle of &gt;50%. Figure 3 illustrates these 5 scenarios.</a:t>
            </a:r>
          </a:p>
        </p:txBody>
      </p:sp>
      <p:sp>
        <p:nvSpPr>
          <p:cNvPr id="8" name="TextBox 8"/>
          <p:cNvSpPr txBox="1"/>
          <p:nvPr/>
        </p:nvSpPr>
        <p:spPr>
          <a:xfrm>
            <a:off x="10450604" y="8029257"/>
            <a:ext cx="6172903" cy="581025"/>
          </a:xfrm>
          <a:prstGeom prst="rect">
            <a:avLst/>
          </a:prstGeom>
        </p:spPr>
        <p:txBody>
          <a:bodyPr lIns="0" tIns="0" rIns="0" bIns="0" rtlCol="0" anchor="t">
            <a:spAutoFit/>
          </a:bodyPr>
          <a:lstStyle/>
          <a:p>
            <a:pPr marL="0" lvl="0" indent="0" algn="ctr">
              <a:lnSpc>
                <a:spcPts val="4559"/>
              </a:lnSpc>
            </a:pPr>
            <a:r>
              <a:rPr lang="en-US" sz="3799">
                <a:solidFill>
                  <a:srgbClr val="2E2E2E"/>
                </a:solidFill>
                <a:latin typeface="Gochi Hand"/>
              </a:rPr>
              <a:t>Duty cycle scenarios</a:t>
            </a:r>
          </a:p>
        </p:txBody>
      </p:sp>
      <p:sp>
        <p:nvSpPr>
          <p:cNvPr id="9" name="TextBox 9"/>
          <p:cNvSpPr txBox="1"/>
          <p:nvPr/>
        </p:nvSpPr>
        <p:spPr>
          <a:xfrm>
            <a:off x="12629333" y="7533957"/>
            <a:ext cx="1815446" cy="504825"/>
          </a:xfrm>
          <a:prstGeom prst="rect">
            <a:avLst/>
          </a:prstGeom>
        </p:spPr>
        <p:txBody>
          <a:bodyPr lIns="0" tIns="0" rIns="0" bIns="0" rtlCol="0" anchor="t">
            <a:spAutoFit/>
          </a:bodyPr>
          <a:lstStyle/>
          <a:p>
            <a:pPr marL="0" lvl="0" indent="0" algn="ctr">
              <a:lnSpc>
                <a:spcPts val="3959"/>
              </a:lnSpc>
            </a:pPr>
            <a:r>
              <a:rPr lang="en-US" sz="3299">
                <a:solidFill>
                  <a:srgbClr val="2E2E2E"/>
                </a:solidFill>
                <a:latin typeface="Gochi Hand"/>
              </a:rPr>
              <a:t>Figure 3</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55" r="1337" b="40128"/>
          <a:stretch>
            <a:fillRect/>
          </a:stretch>
        </p:blipFill>
        <p:spPr>
          <a:xfrm>
            <a:off x="9063761" y="1323485"/>
            <a:ext cx="7988491" cy="7640031"/>
          </a:xfrm>
          <a:prstGeom prst="rect">
            <a:avLst/>
          </a:prstGeom>
        </p:spPr>
      </p:pic>
      <p:grpSp>
        <p:nvGrpSpPr>
          <p:cNvPr id="3" name="Group 3"/>
          <p:cNvGrpSpPr/>
          <p:nvPr/>
        </p:nvGrpSpPr>
        <p:grpSpPr>
          <a:xfrm>
            <a:off x="1235748" y="3775101"/>
            <a:ext cx="6978022" cy="5188415"/>
            <a:chOff x="0" y="0"/>
            <a:chExt cx="3907209" cy="2905152"/>
          </a:xfrm>
        </p:grpSpPr>
        <p:sp>
          <p:nvSpPr>
            <p:cNvPr id="4" name="Freeform 4"/>
            <p:cNvSpPr/>
            <p:nvPr/>
          </p:nvSpPr>
          <p:spPr>
            <a:xfrm>
              <a:off x="6350" y="1437032"/>
              <a:ext cx="3615109" cy="1461770"/>
            </a:xfrm>
            <a:custGeom>
              <a:avLst/>
              <a:gdLst/>
              <a:ahLst/>
              <a:cxnLst/>
              <a:rect l="l" t="t" r="r" b="b"/>
              <a:pathLst>
                <a:path w="3615109" h="1461770">
                  <a:moveTo>
                    <a:pt x="0" y="0"/>
                  </a:moveTo>
                  <a:lnTo>
                    <a:pt x="0" y="1461770"/>
                  </a:lnTo>
                  <a:lnTo>
                    <a:pt x="3615109" y="1461770"/>
                  </a:lnTo>
                  <a:lnTo>
                    <a:pt x="0" y="0"/>
                  </a:lnTo>
                  <a:close/>
                </a:path>
              </a:pathLst>
            </a:custGeom>
            <a:solidFill>
              <a:srgbClr val="5773B8"/>
            </a:solidFill>
          </p:spPr>
        </p:sp>
        <p:sp>
          <p:nvSpPr>
            <p:cNvPr id="5" name="Freeform 5"/>
            <p:cNvSpPr/>
            <p:nvPr/>
          </p:nvSpPr>
          <p:spPr>
            <a:xfrm>
              <a:off x="0" y="-29210"/>
              <a:ext cx="3913558" cy="2935633"/>
            </a:xfrm>
            <a:custGeom>
              <a:avLst/>
              <a:gdLst/>
              <a:ahLst/>
              <a:cxnLst/>
              <a:rect l="l" t="t" r="r" b="b"/>
              <a:pathLst>
                <a:path w="3913558" h="2935633">
                  <a:moveTo>
                    <a:pt x="1270" y="45720"/>
                  </a:moveTo>
                  <a:lnTo>
                    <a:pt x="1270" y="938530"/>
                  </a:lnTo>
                  <a:cubicBezTo>
                    <a:pt x="1270" y="1162585"/>
                    <a:pt x="0" y="1484022"/>
                    <a:pt x="1270" y="1748183"/>
                  </a:cubicBezTo>
                  <a:cubicBezTo>
                    <a:pt x="5080" y="2516533"/>
                    <a:pt x="99060" y="2822602"/>
                    <a:pt x="99060" y="2822602"/>
                  </a:cubicBezTo>
                  <a:cubicBezTo>
                    <a:pt x="99060" y="2822602"/>
                    <a:pt x="579120" y="2922933"/>
                    <a:pt x="1004570" y="2929283"/>
                  </a:cubicBezTo>
                  <a:cubicBezTo>
                    <a:pt x="1385570" y="2935633"/>
                    <a:pt x="2247900" y="2934363"/>
                    <a:pt x="3084249" y="2934363"/>
                  </a:cubicBezTo>
                  <a:cubicBezTo>
                    <a:pt x="3503349" y="2934363"/>
                    <a:pt x="3904669" y="2934363"/>
                    <a:pt x="3904669" y="2934363"/>
                  </a:cubicBezTo>
                  <a:cubicBezTo>
                    <a:pt x="3904669" y="2934363"/>
                    <a:pt x="3902128" y="2281582"/>
                    <a:pt x="3904669" y="1865023"/>
                  </a:cubicBezTo>
                  <a:cubicBezTo>
                    <a:pt x="3913558" y="1354482"/>
                    <a:pt x="3909749" y="1153775"/>
                    <a:pt x="3909749" y="986790"/>
                  </a:cubicBezTo>
                  <a:cubicBezTo>
                    <a:pt x="3904669" y="438150"/>
                    <a:pt x="3904669" y="59690"/>
                    <a:pt x="3904669" y="59690"/>
                  </a:cubicBezTo>
                  <a:cubicBezTo>
                    <a:pt x="3904669" y="59690"/>
                    <a:pt x="3265859"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2737"/>
          <a:stretch>
            <a:fillRect/>
          </a:stretch>
        </p:blipFill>
        <p:spPr>
          <a:xfrm rot="-5400000">
            <a:off x="3774055" y="-1214822"/>
            <a:ext cx="1901408" cy="6978022"/>
          </a:xfrm>
          <a:prstGeom prst="rect">
            <a:avLst/>
          </a:prstGeom>
        </p:spPr>
      </p:pic>
      <p:pic>
        <p:nvPicPr>
          <p:cNvPr id="7" name="Picture 7"/>
          <p:cNvPicPr>
            <a:picLocks noChangeAspect="1"/>
          </p:cNvPicPr>
          <p:nvPr/>
        </p:nvPicPr>
        <p:blipFill>
          <a:blip r:embed="rId6"/>
          <a:srcRect/>
          <a:stretch>
            <a:fillRect/>
          </a:stretch>
        </p:blipFill>
        <p:spPr>
          <a:xfrm>
            <a:off x="9609442" y="4032841"/>
            <a:ext cx="6897129" cy="2221317"/>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07776">
            <a:off x="425511" y="86982"/>
            <a:ext cx="2030877" cy="1901408"/>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949171">
            <a:off x="8318995" y="1387406"/>
            <a:ext cx="2684530" cy="702859"/>
          </a:xfrm>
          <a:prstGeom prst="rect">
            <a:avLst/>
          </a:prstGeom>
        </p:spPr>
      </p:pic>
      <p:pic>
        <p:nvPicPr>
          <p:cNvPr id="10" name="Picture 10"/>
          <p:cNvPicPr>
            <a:picLocks noChangeAspect="1"/>
          </p:cNvPicPr>
          <p:nvPr/>
        </p:nvPicPr>
        <p:blipFill>
          <a:blip r:embed="rId11"/>
          <a:srcRect b="23856"/>
          <a:stretch>
            <a:fillRect/>
          </a:stretch>
        </p:blipFill>
        <p:spPr>
          <a:xfrm rot="3163229">
            <a:off x="15432420" y="1441425"/>
            <a:ext cx="2717169" cy="594820"/>
          </a:xfrm>
          <a:prstGeom prst="rect">
            <a:avLst/>
          </a:prstGeom>
        </p:spPr>
      </p:pic>
      <p:sp>
        <p:nvSpPr>
          <p:cNvPr id="11" name="TextBox 11"/>
          <p:cNvSpPr txBox="1"/>
          <p:nvPr/>
        </p:nvSpPr>
        <p:spPr>
          <a:xfrm>
            <a:off x="1959521" y="1875726"/>
            <a:ext cx="5859202" cy="930275"/>
          </a:xfrm>
          <a:prstGeom prst="rect">
            <a:avLst/>
          </a:prstGeom>
        </p:spPr>
        <p:txBody>
          <a:bodyPr lIns="0" tIns="0" rIns="0" bIns="0" rtlCol="0" anchor="t">
            <a:spAutoFit/>
          </a:bodyPr>
          <a:lstStyle/>
          <a:p>
            <a:pPr>
              <a:lnSpc>
                <a:spcPts val="6999"/>
              </a:lnSpc>
            </a:pPr>
            <a:r>
              <a:rPr lang="en-US" sz="6999">
                <a:solidFill>
                  <a:srgbClr val="5773B8"/>
                </a:solidFill>
                <a:latin typeface="Gliker SemiBold"/>
              </a:rPr>
              <a:t>DUTY CYCLE</a:t>
            </a:r>
          </a:p>
        </p:txBody>
      </p:sp>
      <p:sp>
        <p:nvSpPr>
          <p:cNvPr id="12" name="TextBox 12"/>
          <p:cNvSpPr txBox="1"/>
          <p:nvPr/>
        </p:nvSpPr>
        <p:spPr>
          <a:xfrm>
            <a:off x="1440950" y="3965198"/>
            <a:ext cx="6567620" cy="4751070"/>
          </a:xfrm>
          <a:prstGeom prst="rect">
            <a:avLst/>
          </a:prstGeom>
        </p:spPr>
        <p:txBody>
          <a:bodyPr lIns="0" tIns="0" rIns="0" bIns="0" rtlCol="0" anchor="t">
            <a:spAutoFit/>
          </a:bodyPr>
          <a:lstStyle/>
          <a:p>
            <a:pPr marL="0" lvl="0" indent="0" algn="just">
              <a:lnSpc>
                <a:spcPts val="3779"/>
              </a:lnSpc>
            </a:pPr>
            <a:r>
              <a:rPr lang="en-US" sz="2699">
                <a:solidFill>
                  <a:srgbClr val="2E2E2E"/>
                </a:solidFill>
                <a:latin typeface="SF Pro Text"/>
              </a:rPr>
              <a:t>As a formula, a duty cycle may be expressed as below, where D is the duty cycle, PW is the pulse width (pulse active time), and T is the total period of the signal. Thus, a 60% duty cycle means the signal is on 60% of the time but off 40% of the time. The "on time" for a 60% duty cycle could be a fraction of a second, day, or even a week, depending on the length of the period.</a:t>
            </a:r>
          </a:p>
        </p:txBody>
      </p:sp>
      <p:sp>
        <p:nvSpPr>
          <p:cNvPr id="13" name="TextBox 13"/>
          <p:cNvSpPr txBox="1"/>
          <p:nvPr/>
        </p:nvSpPr>
        <p:spPr>
          <a:xfrm>
            <a:off x="10957201" y="7460278"/>
            <a:ext cx="4201610" cy="581025"/>
          </a:xfrm>
          <a:prstGeom prst="rect">
            <a:avLst/>
          </a:prstGeom>
        </p:spPr>
        <p:txBody>
          <a:bodyPr lIns="0" tIns="0" rIns="0" bIns="0" rtlCol="0" anchor="t">
            <a:spAutoFit/>
          </a:bodyPr>
          <a:lstStyle/>
          <a:p>
            <a:pPr marL="0" lvl="0" indent="0" algn="ctr">
              <a:lnSpc>
                <a:spcPts val="4559"/>
              </a:lnSpc>
            </a:pPr>
            <a:r>
              <a:rPr lang="en-US" sz="3799">
                <a:solidFill>
                  <a:srgbClr val="2E2E2E"/>
                </a:solidFill>
                <a:latin typeface="Gochi Hand"/>
              </a:rPr>
              <a:t>Duty cycle formula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1736374" y="1912402"/>
            <a:ext cx="3051191" cy="6462197"/>
            <a:chOff x="0" y="0"/>
            <a:chExt cx="878912" cy="1861471"/>
          </a:xfrm>
        </p:grpSpPr>
        <p:sp>
          <p:nvSpPr>
            <p:cNvPr id="3" name="Freeform 3"/>
            <p:cNvSpPr/>
            <p:nvPr/>
          </p:nvSpPr>
          <p:spPr>
            <a:xfrm>
              <a:off x="0" y="0"/>
              <a:ext cx="878912" cy="1861471"/>
            </a:xfrm>
            <a:custGeom>
              <a:avLst/>
              <a:gdLst/>
              <a:ahLst/>
              <a:cxnLst/>
              <a:rect l="l" t="t" r="r" b="b"/>
              <a:pathLst>
                <a:path w="878912" h="1861471">
                  <a:moveTo>
                    <a:pt x="0" y="0"/>
                  </a:moveTo>
                  <a:lnTo>
                    <a:pt x="878912" y="0"/>
                  </a:lnTo>
                  <a:lnTo>
                    <a:pt x="878912" y="1861471"/>
                  </a:lnTo>
                  <a:lnTo>
                    <a:pt x="0" y="1861471"/>
                  </a:ln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687932" y="724904"/>
            <a:ext cx="6462197" cy="883719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913025" y="1511775"/>
            <a:ext cx="2461951" cy="80125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1929382" y="2238163"/>
            <a:ext cx="5759615" cy="1151923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4068252"/>
            <a:ext cx="5888466" cy="5438802"/>
          </a:xfrm>
          <a:prstGeom prst="rect">
            <a:avLst/>
          </a:prstGeom>
        </p:spPr>
      </p:pic>
      <p:sp>
        <p:nvSpPr>
          <p:cNvPr id="8" name="TextBox 8"/>
          <p:cNvSpPr txBox="1"/>
          <p:nvPr/>
        </p:nvSpPr>
        <p:spPr>
          <a:xfrm>
            <a:off x="4208937" y="3400602"/>
            <a:ext cx="9870126" cy="2712086"/>
          </a:xfrm>
          <a:prstGeom prst="rect">
            <a:avLst/>
          </a:prstGeom>
        </p:spPr>
        <p:txBody>
          <a:bodyPr lIns="0" tIns="0" rIns="0" bIns="0" rtlCol="0" anchor="t">
            <a:spAutoFit/>
          </a:bodyPr>
          <a:lstStyle/>
          <a:p>
            <a:pPr algn="ctr">
              <a:lnSpc>
                <a:spcPts val="10400"/>
              </a:lnSpc>
            </a:pPr>
            <a:r>
              <a:rPr lang="en-US" sz="10400">
                <a:solidFill>
                  <a:srgbClr val="2E2E2E"/>
                </a:solidFill>
                <a:latin typeface="Gliker SemiBold"/>
              </a:rPr>
              <a:t>APPLICATION OF PWM</a:t>
            </a:r>
          </a:p>
        </p:txBody>
      </p:sp>
      <p:sp>
        <p:nvSpPr>
          <p:cNvPr id="9" name="TextBox 9"/>
          <p:cNvSpPr txBox="1"/>
          <p:nvPr/>
        </p:nvSpPr>
        <p:spPr>
          <a:xfrm>
            <a:off x="5721875" y="6557782"/>
            <a:ext cx="6844250" cy="440690"/>
          </a:xfrm>
          <a:prstGeom prst="rect">
            <a:avLst/>
          </a:prstGeom>
        </p:spPr>
        <p:txBody>
          <a:bodyPr lIns="0" tIns="0" rIns="0" bIns="0" rtlCol="0" anchor="t">
            <a:spAutoFit/>
          </a:bodyPr>
          <a:lstStyle/>
          <a:p>
            <a:pPr marL="0" lvl="0" indent="0" algn="ctr">
              <a:lnSpc>
                <a:spcPts val="3639"/>
              </a:lnSpc>
            </a:pPr>
            <a:r>
              <a:rPr lang="en-US" sz="2799">
                <a:solidFill>
                  <a:srgbClr val="2E2E2E"/>
                </a:solidFill>
                <a:latin typeface="Montserrat Semi-Bold"/>
              </a:rPr>
              <a:t>Group 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56749">
            <a:off x="14405016" y="2585008"/>
            <a:ext cx="1141857" cy="4114800"/>
          </a:xfrm>
          <a:prstGeom prst="rect">
            <a:avLst/>
          </a:prstGeom>
        </p:spPr>
      </p:pic>
      <p:grpSp>
        <p:nvGrpSpPr>
          <p:cNvPr id="3" name="Group 3"/>
          <p:cNvGrpSpPr/>
          <p:nvPr/>
        </p:nvGrpSpPr>
        <p:grpSpPr>
          <a:xfrm>
            <a:off x="401750" y="678935"/>
            <a:ext cx="17484500" cy="8929129"/>
            <a:chOff x="0" y="0"/>
            <a:chExt cx="23312667" cy="11905506"/>
          </a:xfrm>
        </p:grpSpPr>
        <p:sp>
          <p:nvSpPr>
            <p:cNvPr id="4" name="AutoShape 4"/>
            <p:cNvSpPr/>
            <p:nvPr/>
          </p:nvSpPr>
          <p:spPr>
            <a:xfrm>
              <a:off x="20772" y="0"/>
              <a:ext cx="23278235" cy="0"/>
            </a:xfrm>
            <a:prstGeom prst="line">
              <a:avLst/>
            </a:prstGeom>
            <a:ln w="68305" cap="flat">
              <a:solidFill>
                <a:srgbClr val="000000"/>
              </a:solidFill>
              <a:prstDash val="sysDash"/>
              <a:headEnd type="none" w="sm" len="sm"/>
              <a:tailEnd type="none" w="sm" len="sm"/>
            </a:ln>
          </p:spPr>
        </p:sp>
        <p:sp>
          <p:nvSpPr>
            <p:cNvPr id="5" name="AutoShape 5"/>
            <p:cNvSpPr/>
            <p:nvPr/>
          </p:nvSpPr>
          <p:spPr>
            <a:xfrm>
              <a:off x="20772" y="11837201"/>
              <a:ext cx="23278235" cy="0"/>
            </a:xfrm>
            <a:prstGeom prst="line">
              <a:avLst/>
            </a:prstGeom>
            <a:ln w="68305" cap="flat">
              <a:solidFill>
                <a:srgbClr val="000000"/>
              </a:solidFill>
              <a:prstDash val="sysDash"/>
              <a:headEnd type="none" w="sm" len="sm"/>
              <a:tailEnd type="none" w="sm" len="sm"/>
            </a:ln>
          </p:spPr>
        </p:sp>
        <p:sp>
          <p:nvSpPr>
            <p:cNvPr id="6" name="AutoShape 6"/>
            <p:cNvSpPr/>
            <p:nvPr/>
          </p:nvSpPr>
          <p:spPr>
            <a:xfrm rot="5400000">
              <a:off x="-5884448" y="5884448"/>
              <a:ext cx="11837201" cy="0"/>
            </a:xfrm>
            <a:prstGeom prst="line">
              <a:avLst/>
            </a:prstGeom>
            <a:ln w="68305" cap="flat">
              <a:solidFill>
                <a:srgbClr val="000000"/>
              </a:solidFill>
              <a:prstDash val="sysDash"/>
              <a:headEnd type="none" w="sm" len="sm"/>
              <a:tailEnd type="none" w="sm" len="sm"/>
            </a:ln>
          </p:spPr>
        </p:sp>
        <p:sp>
          <p:nvSpPr>
            <p:cNvPr id="7" name="AutoShape 7"/>
            <p:cNvSpPr/>
            <p:nvPr/>
          </p:nvSpPr>
          <p:spPr>
            <a:xfrm rot="5400000">
              <a:off x="17359914" y="5935677"/>
              <a:ext cx="11837201" cy="0"/>
            </a:xfrm>
            <a:prstGeom prst="line">
              <a:avLst/>
            </a:prstGeom>
            <a:ln w="68305" cap="flat">
              <a:solidFill>
                <a:srgbClr val="000000"/>
              </a:solidFill>
              <a:prstDash val="sysDash"/>
              <a:headEnd type="none" w="sm" len="sm"/>
              <a:tailEnd type="none" w="sm" len="sm"/>
            </a:ln>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86719" y="2550864"/>
            <a:ext cx="3092548" cy="2937921"/>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274189" y="2550864"/>
            <a:ext cx="3842687" cy="3016510"/>
          </a:xfrm>
          <a:prstGeom prst="rect">
            <a:avLst/>
          </a:prstGeom>
        </p:spPr>
      </p:pic>
      <p:grpSp>
        <p:nvGrpSpPr>
          <p:cNvPr id="10" name="Group 10"/>
          <p:cNvGrpSpPr/>
          <p:nvPr/>
        </p:nvGrpSpPr>
        <p:grpSpPr>
          <a:xfrm>
            <a:off x="903312" y="5737209"/>
            <a:ext cx="3659363" cy="1998927"/>
            <a:chOff x="0" y="0"/>
            <a:chExt cx="4879151" cy="2665236"/>
          </a:xfrm>
        </p:grpSpPr>
        <p:pic>
          <p:nvPicPr>
            <p:cNvPr id="11" name="Picture 11"/>
            <p:cNvPicPr>
              <a:picLocks noChangeAspect="1"/>
            </p:cNvPicPr>
            <p:nvPr/>
          </p:nvPicPr>
          <p:blipFill>
            <a:blip r:embed="rId9"/>
            <a:srcRect/>
            <a:stretch>
              <a:fillRect/>
            </a:stretch>
          </p:blipFill>
          <p:spPr>
            <a:xfrm>
              <a:off x="0" y="0"/>
              <a:ext cx="4879151" cy="2665236"/>
            </a:xfrm>
            <a:prstGeom prst="rect">
              <a:avLst/>
            </a:prstGeom>
          </p:spPr>
        </p:pic>
        <p:sp>
          <p:nvSpPr>
            <p:cNvPr id="12" name="TextBox 12"/>
            <p:cNvSpPr txBox="1"/>
            <p:nvPr/>
          </p:nvSpPr>
          <p:spPr>
            <a:xfrm>
              <a:off x="136480" y="150247"/>
              <a:ext cx="4606190" cy="2288541"/>
            </a:xfrm>
            <a:prstGeom prst="rect">
              <a:avLst/>
            </a:prstGeom>
          </p:spPr>
          <p:txBody>
            <a:bodyPr lIns="0" tIns="0" rIns="0" bIns="0" rtlCol="0" anchor="t">
              <a:spAutoFit/>
            </a:bodyPr>
            <a:lstStyle/>
            <a:p>
              <a:pPr marL="0" lvl="0" indent="0" algn="ctr">
                <a:lnSpc>
                  <a:spcPts val="4619"/>
                </a:lnSpc>
              </a:pPr>
              <a:r>
                <a:rPr lang="en-US" sz="3299">
                  <a:solidFill>
                    <a:srgbClr val="2E2E2E"/>
                  </a:solidFill>
                  <a:latin typeface="Gochi Hand"/>
                </a:rPr>
                <a:t>Direct Current (DC) motor control in robotics</a:t>
              </a:r>
            </a:p>
          </p:txBody>
        </p:sp>
      </p:grpSp>
      <p:grpSp>
        <p:nvGrpSpPr>
          <p:cNvPr id="13" name="Group 13"/>
          <p:cNvGrpSpPr/>
          <p:nvPr/>
        </p:nvGrpSpPr>
        <p:grpSpPr>
          <a:xfrm>
            <a:off x="7136371" y="5737209"/>
            <a:ext cx="4015258" cy="1998927"/>
            <a:chOff x="0" y="0"/>
            <a:chExt cx="5353678" cy="2665236"/>
          </a:xfrm>
        </p:grpSpPr>
        <p:pic>
          <p:nvPicPr>
            <p:cNvPr id="14" name="Picture 14"/>
            <p:cNvPicPr>
              <a:picLocks noChangeAspect="1"/>
            </p:cNvPicPr>
            <p:nvPr/>
          </p:nvPicPr>
          <p:blipFill>
            <a:blip r:embed="rId9"/>
            <a:srcRect t="3231" b="3231"/>
            <a:stretch>
              <a:fillRect/>
            </a:stretch>
          </p:blipFill>
          <p:spPr>
            <a:xfrm>
              <a:off x="68710" y="0"/>
              <a:ext cx="5216258" cy="2665236"/>
            </a:xfrm>
            <a:prstGeom prst="rect">
              <a:avLst/>
            </a:prstGeom>
          </p:spPr>
        </p:pic>
        <p:sp>
          <p:nvSpPr>
            <p:cNvPr id="15" name="TextBox 15"/>
            <p:cNvSpPr txBox="1"/>
            <p:nvPr/>
          </p:nvSpPr>
          <p:spPr>
            <a:xfrm>
              <a:off x="0" y="150247"/>
              <a:ext cx="5353678" cy="2288541"/>
            </a:xfrm>
            <a:prstGeom prst="rect">
              <a:avLst/>
            </a:prstGeom>
          </p:spPr>
          <p:txBody>
            <a:bodyPr lIns="0" tIns="0" rIns="0" bIns="0" rtlCol="0" anchor="t">
              <a:spAutoFit/>
            </a:bodyPr>
            <a:lstStyle/>
            <a:p>
              <a:pPr marL="0" lvl="0" indent="0" algn="ctr">
                <a:lnSpc>
                  <a:spcPts val="4619"/>
                </a:lnSpc>
              </a:pPr>
              <a:r>
                <a:rPr lang="en-US" sz="3299">
                  <a:solidFill>
                    <a:srgbClr val="2E2E2E"/>
                  </a:solidFill>
                  <a:latin typeface="Gochi Hand"/>
                </a:rPr>
                <a:t>convey information over a communications channel</a:t>
              </a:r>
            </a:p>
          </p:txBody>
        </p:sp>
      </p:grpSp>
      <p:grpSp>
        <p:nvGrpSpPr>
          <p:cNvPr id="16" name="Group 16"/>
          <p:cNvGrpSpPr/>
          <p:nvPr/>
        </p:nvGrpSpPr>
        <p:grpSpPr>
          <a:xfrm>
            <a:off x="12825060" y="5737209"/>
            <a:ext cx="4015258" cy="1998927"/>
            <a:chOff x="0" y="0"/>
            <a:chExt cx="5353678" cy="2665236"/>
          </a:xfrm>
        </p:grpSpPr>
        <p:pic>
          <p:nvPicPr>
            <p:cNvPr id="17" name="Picture 17"/>
            <p:cNvPicPr>
              <a:picLocks noChangeAspect="1"/>
            </p:cNvPicPr>
            <p:nvPr/>
          </p:nvPicPr>
          <p:blipFill>
            <a:blip r:embed="rId9"/>
            <a:srcRect t="3231" b="3231"/>
            <a:stretch>
              <a:fillRect/>
            </a:stretch>
          </p:blipFill>
          <p:spPr>
            <a:xfrm>
              <a:off x="68710" y="0"/>
              <a:ext cx="5216258" cy="2665236"/>
            </a:xfrm>
            <a:prstGeom prst="rect">
              <a:avLst/>
            </a:prstGeom>
          </p:spPr>
        </p:pic>
        <p:sp>
          <p:nvSpPr>
            <p:cNvPr id="18" name="TextBox 18"/>
            <p:cNvSpPr txBox="1"/>
            <p:nvPr/>
          </p:nvSpPr>
          <p:spPr>
            <a:xfrm>
              <a:off x="0" y="537597"/>
              <a:ext cx="5353678" cy="1513841"/>
            </a:xfrm>
            <a:prstGeom prst="rect">
              <a:avLst/>
            </a:prstGeom>
          </p:spPr>
          <p:txBody>
            <a:bodyPr lIns="0" tIns="0" rIns="0" bIns="0" rtlCol="0" anchor="t">
              <a:spAutoFit/>
            </a:bodyPr>
            <a:lstStyle/>
            <a:p>
              <a:pPr marL="0" lvl="0" indent="0" algn="ctr">
                <a:lnSpc>
                  <a:spcPts val="4619"/>
                </a:lnSpc>
              </a:pPr>
              <a:r>
                <a:rPr lang="en-US" sz="3299">
                  <a:solidFill>
                    <a:srgbClr val="2E2E2E"/>
                  </a:solidFill>
                  <a:latin typeface="Gochi Hand"/>
                </a:rPr>
                <a:t>Control brightness of an LED light</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639</Words>
  <Application>Microsoft Office PowerPoint</Application>
  <PresentationFormat>Custom</PresentationFormat>
  <Paragraphs>67</Paragraphs>
  <Slides>15</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Gochi Hand</vt:lpstr>
      <vt:lpstr>Montserrat Semi-Bold</vt:lpstr>
      <vt:lpstr>Calibri</vt:lpstr>
      <vt:lpstr>Gliker SemiBold</vt:lpstr>
      <vt:lpstr>SF Pro Text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Fun Competitive Analysis Brainstorm Presentation</dc:title>
  <cp:lastModifiedBy>l1ttled1no</cp:lastModifiedBy>
  <cp:revision>2</cp:revision>
  <dcterms:created xsi:type="dcterms:W3CDTF">2006-08-16T00:00:00Z</dcterms:created>
  <dcterms:modified xsi:type="dcterms:W3CDTF">2023-05-15T12:57:21Z</dcterms:modified>
  <dc:identifier>DAFi8lWMDAo</dc:identifier>
</cp:coreProperties>
</file>